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8EC57-F7CB-4C2E-9035-E837AEBA8E3B}" v="2" dt="2024-05-28T22:34:17.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86447"/>
  </p:normalViewPr>
  <p:slideViewPr>
    <p:cSldViewPr snapToGrid="0" snapToObjects="1">
      <p:cViewPr varScale="1">
        <p:scale>
          <a:sx n="108" d="100"/>
          <a:sy n="108" d="100"/>
        </p:scale>
        <p:origin x="127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D228EC57-F7CB-4C2E-9035-E837AEBA8E3B}"/>
    <pc:docChg chg="modSld">
      <pc:chgData name="Bess Dunlevy" userId="dd4b9a8537dbe9d0" providerId="LiveId" clId="{D228EC57-F7CB-4C2E-9035-E837AEBA8E3B}" dt="2024-05-28T22:34:23.129" v="11" actId="1076"/>
      <pc:docMkLst>
        <pc:docMk/>
      </pc:docMkLst>
      <pc:sldChg chg="modSp mod">
        <pc:chgData name="Bess Dunlevy" userId="dd4b9a8537dbe9d0" providerId="LiveId" clId="{D228EC57-F7CB-4C2E-9035-E837AEBA8E3B}" dt="2024-05-28T22:34:07.675" v="9"/>
        <pc:sldMkLst>
          <pc:docMk/>
          <pc:sldMk cId="1508588292" sldId="342"/>
        </pc:sldMkLst>
        <pc:spChg chg="mod">
          <ac:chgData name="Bess Dunlevy" userId="dd4b9a8537dbe9d0" providerId="LiveId" clId="{D228EC57-F7CB-4C2E-9035-E837AEBA8E3B}" dt="2024-05-28T22:33:59.822" v="0"/>
          <ac:spMkLst>
            <pc:docMk/>
            <pc:sldMk cId="1508588292" sldId="342"/>
            <ac:spMk id="3" creationId="{1A76DB7C-FE3B-1B81-FE80-5048FEDFD2B4}"/>
          </ac:spMkLst>
        </pc:spChg>
        <pc:spChg chg="mod">
          <ac:chgData name="Bess Dunlevy" userId="dd4b9a8537dbe9d0" providerId="LiveId" clId="{D228EC57-F7CB-4C2E-9035-E837AEBA8E3B}" dt="2024-05-28T22:34:03.137" v="8" actId="20577"/>
          <ac:spMkLst>
            <pc:docMk/>
            <pc:sldMk cId="1508588292" sldId="342"/>
            <ac:spMk id="33" creationId="{143A449B-AAB7-994A-92CE-8F48E2CA7DF6}"/>
          </ac:spMkLst>
        </pc:spChg>
        <pc:graphicFrameChg chg="mod">
          <ac:chgData name="Bess Dunlevy" userId="dd4b9a8537dbe9d0" providerId="LiveId" clId="{D228EC57-F7CB-4C2E-9035-E837AEBA8E3B}" dt="2024-05-28T22:34:07.675" v="9"/>
          <ac:graphicFrameMkLst>
            <pc:docMk/>
            <pc:sldMk cId="1508588292" sldId="342"/>
            <ac:graphicFrameMk id="11" creationId="{7A2610DA-5BB8-0728-BDAA-5736C7FDD5FA}"/>
          </ac:graphicFrameMkLst>
        </pc:graphicFrameChg>
      </pc:sldChg>
      <pc:sldChg chg="modSp mod">
        <pc:chgData name="Bess Dunlevy" userId="dd4b9a8537dbe9d0" providerId="LiveId" clId="{D228EC57-F7CB-4C2E-9035-E837AEBA8E3B}" dt="2024-05-28T22:34:23.129" v="11" actId="1076"/>
        <pc:sldMkLst>
          <pc:docMk/>
          <pc:sldMk cId="2096331201" sldId="343"/>
        </pc:sldMkLst>
        <pc:graphicFrameChg chg="mod">
          <ac:chgData name="Bess Dunlevy" userId="dd4b9a8537dbe9d0" providerId="LiveId" clId="{D228EC57-F7CB-4C2E-9035-E837AEBA8E3B}" dt="2024-05-28T22:34:23.129" v="11" actId="1076"/>
          <ac:graphicFrameMkLst>
            <pc:docMk/>
            <pc:sldMk cId="2096331201" sldId="343"/>
            <ac:graphicFrameMk id="4" creationId="{70E2C020-EF02-EE35-D9E3-8884FFCB4A2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p.smartsheet.com/try-it?trp=77565"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1FD5C8-2A15-2D02-CB4B-22430253B1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750" t="10448" r="8853" b="22538"/>
          <a:stretch/>
        </p:blipFill>
        <p:spPr bwMode="auto">
          <a:xfrm>
            <a:off x="5464292" y="1061484"/>
            <a:ext cx="6576912" cy="3654485"/>
          </a:xfrm>
          <a:prstGeom prst="rect">
            <a:avLst/>
          </a:prstGeom>
          <a:ln>
            <a:noFill/>
          </a:ln>
          <a:extLst>
            <a:ext uri="{53640926-AAD7-44D8-BBD7-CCE9431645EC}">
              <a14:shadowObscured xmlns:a14="http://schemas.microsoft.com/office/drawing/2010/main"/>
            </a:ext>
          </a:extLst>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825932" y="314882"/>
            <a:ext cx="2954371" cy="587609"/>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pPr rtl="0"/>
            <a:r>
              <a:rPr lang="ja-JP" sz="2400" b="1">
                <a:solidFill>
                  <a:schemeClr val="tx1">
                    <a:lumMod val="65000"/>
                    <a:lumOff val="35000"/>
                  </a:schemeClr>
                </a:solidFill>
                <a:latin typeface="Century Gothic" panose="020B0502020202020204" pitchFamily="34" charset="0"/>
                <a:ea typeface="MS PGothic" panose="020B0600070205080204" pitchFamily="34" charset="-128"/>
              </a:rPr>
              <a:t>基本的な戦略計画テンプレート サンプル</a:t>
            </a:r>
          </a:p>
        </p:txBody>
      </p:sp>
      <p:sp>
        <p:nvSpPr>
          <p:cNvPr id="3" name="TextBox 2">
            <a:extLst>
              <a:ext uri="{FF2B5EF4-FFF2-40B4-BE49-F238E27FC236}">
                <a16:creationId xmlns:a16="http://schemas.microsoft.com/office/drawing/2014/main" id="{1A76DB7C-FE3B-1B81-FE80-5048FEDFD2B4}"/>
              </a:ext>
            </a:extLst>
          </p:cNvPr>
          <p:cNvSpPr txBox="1"/>
          <p:nvPr/>
        </p:nvSpPr>
        <p:spPr>
          <a:xfrm>
            <a:off x="300448" y="1596313"/>
            <a:ext cx="4444808" cy="1549142"/>
          </a:xfrm>
          <a:prstGeom prst="rect">
            <a:avLst/>
          </a:prstGeom>
          <a:noFill/>
        </p:spPr>
        <p:txBody>
          <a:bodyPr wrap="square">
            <a:spAutoFit/>
          </a:bodyPr>
          <a:lstStyle/>
          <a:p>
            <a:pPr marL="0" marR="0" rtl="0">
              <a:lnSpc>
                <a:spcPct val="107000"/>
              </a:lnSpc>
              <a:spcBef>
                <a:spcPts val="0"/>
              </a:spcBef>
              <a:spcAft>
                <a:spcPts val="800"/>
              </a:spcAft>
            </a:pPr>
            <a:r>
              <a:rPr lang="ja-JP" sz="1800" kern="100" dirty="0">
                <a:solidFill>
                  <a:srgbClr val="5B9BD5"/>
                </a:solidFill>
                <a:effectLst/>
                <a:latin typeface="Century Gothic" panose="020B0502020202020204" pitchFamily="34" charset="0"/>
                <a:ea typeface="MS PGothic" panose="020B0600070205080204" pitchFamily="34" charset="-128"/>
                <a:cs typeface="Arial" panose="020B0604020202020204" pitchFamily="34" charset="0"/>
              </a:rPr>
              <a:t>Positive Charge のこの戦略計画は、イノベーション、戦略的拡大、および顧客ニーズの重視を通じて EV 充電セクターをリードするという、当社のビジョンを達成するためのロードマップを提供します。</a:t>
            </a:r>
          </a:p>
        </p:txBody>
      </p:sp>
      <p:graphicFrame>
        <p:nvGraphicFramePr>
          <p:cNvPr id="11" name="Table 10">
            <a:extLst>
              <a:ext uri="{FF2B5EF4-FFF2-40B4-BE49-F238E27FC236}">
                <a16:creationId xmlns:a16="http://schemas.microsoft.com/office/drawing/2014/main" id="{7A2610DA-5BB8-0728-BDAA-5736C7FDD5FA}"/>
              </a:ext>
            </a:extLst>
          </p:cNvPr>
          <p:cNvGraphicFramePr>
            <a:graphicFrameLocks noGrp="1"/>
          </p:cNvGraphicFramePr>
          <p:nvPr>
            <p:extLst>
              <p:ext uri="{D42A27DB-BD31-4B8C-83A1-F6EECF244321}">
                <p14:modId xmlns:p14="http://schemas.microsoft.com/office/powerpoint/2010/main" val="271254939"/>
              </p:ext>
            </p:extLst>
          </p:nvPr>
        </p:nvGraphicFramePr>
        <p:xfrm>
          <a:off x="349250" y="4715970"/>
          <a:ext cx="11595702" cy="1920240"/>
        </p:xfrm>
        <a:graphic>
          <a:graphicData uri="http://schemas.openxmlformats.org/drawingml/2006/table">
            <a:tbl>
              <a:tblPr firstRow="1" firstCol="1" bandRow="1"/>
              <a:tblGrid>
                <a:gridCol w="5797851">
                  <a:extLst>
                    <a:ext uri="{9D8B030D-6E8A-4147-A177-3AD203B41FA5}">
                      <a16:colId xmlns:a16="http://schemas.microsoft.com/office/drawing/2014/main" val="934146318"/>
                    </a:ext>
                  </a:extLst>
                </a:gridCol>
                <a:gridCol w="5797851">
                  <a:extLst>
                    <a:ext uri="{9D8B030D-6E8A-4147-A177-3AD203B41FA5}">
                      <a16:colId xmlns:a16="http://schemas.microsoft.com/office/drawing/2014/main" val="2040963755"/>
                    </a:ext>
                  </a:extLst>
                </a:gridCol>
              </a:tblGrid>
              <a:tr h="640080">
                <a:tc>
                  <a:txBody>
                    <a:bodyPr/>
                    <a:lstStyle/>
                    <a:p>
                      <a:pPr marL="0" marR="0" algn="r" rtl="0">
                        <a:lnSpc>
                          <a:spcPct val="107000"/>
                        </a:lnSpc>
                        <a:spcBef>
                          <a:spcPts val="0"/>
                        </a:spcBef>
                        <a:spcAft>
                          <a:spcPts val="0"/>
                        </a:spcAft>
                      </a:pPr>
                      <a:r>
                        <a:rPr lang="ja-JP"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組織/団体名</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rtl="0">
                        <a:lnSpc>
                          <a:spcPct val="107000"/>
                        </a:lnSpc>
                        <a:spcBef>
                          <a:spcPts val="0"/>
                        </a:spcBef>
                        <a:spcAft>
                          <a:spcPts val="0"/>
                        </a:spcAft>
                      </a:pPr>
                      <a:r>
                        <a:rPr lang="ja-JP" sz="1200" kern="0">
                          <a:effectLst/>
                          <a:latin typeface="Century Gothic" panose="020B0502020202020204" pitchFamily="34" charset="0"/>
                          <a:ea typeface="Calibri" panose="020F0502020204030204" pitchFamily="34" charset="0"/>
                          <a:cs typeface="Times New Roman" panose="02020603050405020304" pitchFamily="18" charset="0"/>
                        </a:rPr>
                        <a:t>Positive Charge</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183561639"/>
                  </a:ext>
                </a:extLst>
              </a:tr>
              <a:tr h="640080">
                <a:tc>
                  <a:txBody>
                    <a:bodyPr/>
                    <a:lstStyle/>
                    <a:p>
                      <a:pPr marL="0" marR="0" algn="r" rtl="0">
                        <a:lnSpc>
                          <a:spcPct val="107000"/>
                        </a:lnSpc>
                        <a:spcBef>
                          <a:spcPts val="0"/>
                        </a:spcBef>
                        <a:spcAft>
                          <a:spcPts val="0"/>
                        </a:spcAft>
                      </a:pPr>
                      <a:r>
                        <a:rPr lang="ja-JP"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戦略計画の作成者</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rtl="0">
                        <a:lnSpc>
                          <a:spcPct val="107000"/>
                        </a:lnSpc>
                        <a:spcBef>
                          <a:spcPts val="0"/>
                        </a:spcBef>
                        <a:spcAft>
                          <a:spcPts val="0"/>
                        </a:spcAft>
                      </a:pPr>
                      <a:r>
                        <a:rPr lang="ja-JP" sz="1200" kern="0">
                          <a:effectLst/>
                          <a:latin typeface="Century Gothic" panose="020B0502020202020204" pitchFamily="34" charset="0"/>
                          <a:ea typeface="Calibri" panose="020F0502020204030204" pitchFamily="34" charset="0"/>
                          <a:cs typeface="Times New Roman" panose="02020603050405020304" pitchFamily="18" charset="0"/>
                        </a:rPr>
                        <a:t>Lori Garcia</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54660362"/>
                  </a:ext>
                </a:extLst>
              </a:tr>
              <a:tr h="640080">
                <a:tc>
                  <a:txBody>
                    <a:bodyPr/>
                    <a:lstStyle/>
                    <a:p>
                      <a:pPr marL="0" marR="0" algn="r" rtl="0">
                        <a:lnSpc>
                          <a:spcPct val="107000"/>
                        </a:lnSpc>
                        <a:spcBef>
                          <a:spcPts val="0"/>
                        </a:spcBef>
                        <a:spcAft>
                          <a:spcPts val="0"/>
                        </a:spcAft>
                      </a:pPr>
                      <a:r>
                        <a:rPr lang="ja-JP" sz="1200" kern="0">
                          <a:solidFill>
                            <a:srgbClr val="000000"/>
                          </a:solidFill>
                          <a:effectLst/>
                          <a:highlight>
                            <a:srgbClr val="F2F2F2"/>
                          </a:highlight>
                          <a:latin typeface="Century Gothic" panose="020B0502020202020204" pitchFamily="34" charset="0"/>
                          <a:ea typeface="Calibri" panose="020F0502020204030204" pitchFamily="34" charset="0"/>
                          <a:cs typeface="Times New Roman" panose="02020603050405020304" pitchFamily="18" charset="0"/>
                        </a:rPr>
                        <a:t>日付</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rtl="0">
                        <a:lnSpc>
                          <a:spcPct val="107000"/>
                        </a:lnSpc>
                        <a:spcBef>
                          <a:spcPts val="0"/>
                        </a:spcBef>
                        <a:spcAft>
                          <a:spcPts val="0"/>
                        </a:spcAft>
                      </a:pPr>
                      <a:r>
                        <a:rPr lang="ja-JP" sz="1200" kern="0">
                          <a:effectLst/>
                          <a:latin typeface="Century Gothic" panose="020B0502020202020204" pitchFamily="34" charset="0"/>
                          <a:ea typeface="Calibri" panose="020F0502020204030204" pitchFamily="34" charset="0"/>
                          <a:cs typeface="Times New Roman" panose="02020603050405020304" pitchFamily="18" charset="0"/>
                        </a:rPr>
                        <a:t>年/月/日</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872959510"/>
                  </a:ext>
                </a:extLst>
              </a:tr>
            </a:tbl>
          </a:graphicData>
        </a:graphic>
      </p:graphicFrame>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0E2C020-EF02-EE35-D9E3-8884FFCB4A29}"/>
              </a:ext>
            </a:extLst>
          </p:cNvPr>
          <p:cNvGraphicFramePr>
            <a:graphicFrameLocks noGrp="1"/>
          </p:cNvGraphicFramePr>
          <p:nvPr>
            <p:extLst>
              <p:ext uri="{D42A27DB-BD31-4B8C-83A1-F6EECF244321}">
                <p14:modId xmlns:p14="http://schemas.microsoft.com/office/powerpoint/2010/main" val="802406685"/>
              </p:ext>
            </p:extLst>
          </p:nvPr>
        </p:nvGraphicFramePr>
        <p:xfrm>
          <a:off x="152400" y="423512"/>
          <a:ext cx="11887200" cy="6063912"/>
        </p:xfrm>
        <a:graphic>
          <a:graphicData uri="http://schemas.openxmlformats.org/drawingml/2006/table">
            <a:tbl>
              <a:tblPr firstRow="1" firstCol="1" bandRow="1"/>
              <a:tblGrid>
                <a:gridCol w="3178198">
                  <a:extLst>
                    <a:ext uri="{9D8B030D-6E8A-4147-A177-3AD203B41FA5}">
                      <a16:colId xmlns:a16="http://schemas.microsoft.com/office/drawing/2014/main" val="2823865273"/>
                    </a:ext>
                  </a:extLst>
                </a:gridCol>
                <a:gridCol w="8709002">
                  <a:extLst>
                    <a:ext uri="{9D8B030D-6E8A-4147-A177-3AD203B41FA5}">
                      <a16:colId xmlns:a16="http://schemas.microsoft.com/office/drawing/2014/main" val="2394681167"/>
                    </a:ext>
                  </a:extLst>
                </a:gridCol>
              </a:tblGrid>
              <a:tr h="673768">
                <a:tc>
                  <a:txBody>
                    <a:bodyPr/>
                    <a:lstStyle/>
                    <a:p>
                      <a:pPr marL="0" marR="0" rtl="0">
                        <a:lnSpc>
                          <a:spcPct val="107000"/>
                        </a:lnSpc>
                        <a:spcBef>
                          <a:spcPts val="0"/>
                        </a:spcBef>
                        <a:spcAft>
                          <a:spcPts val="0"/>
                        </a:spcAft>
                      </a:pPr>
                      <a:r>
                        <a:rPr lang="ja-JP" sz="1400" kern="0" baseline="0" dirty="0">
                          <a:solidFill>
                            <a:srgbClr val="595959"/>
                          </a:solidFill>
                          <a:effectLst/>
                          <a:highlight>
                            <a:srgbClr val="DEEAF6"/>
                          </a:highlight>
                          <a:latin typeface="Century Gothic" panose="020B0502020202020204" pitchFamily="34" charset="0"/>
                          <a:ea typeface="MS PGothic" panose="020B0600070205080204" pitchFamily="34" charset="-128"/>
                          <a:cs typeface="Calibri" panose="020F0502020204030204" pitchFamily="34" charset="0"/>
                        </a:rPr>
                        <a:t>エグゼクティブ サマリー</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ja-JP" sz="1000" kern="100" baseline="0" dirty="0">
                          <a:solidFill>
                            <a:srgbClr val="000000"/>
                          </a:solidFill>
                          <a:effectLst/>
                          <a:highlight>
                            <a:srgbClr val="F2F2F2"/>
                          </a:highlight>
                          <a:latin typeface="Century Gothic" panose="020B0502020202020204" pitchFamily="34" charset="0"/>
                          <a:ea typeface="MS PGothic" panose="020B0600070205080204" pitchFamily="34" charset="-128"/>
                          <a:cs typeface="Times New Roman" panose="02020603050405020304" pitchFamily="18" charset="0"/>
                        </a:rPr>
                        <a:t>Positive Charge は、EV を所有する個人や企業に対し、革新的で信頼性が高く、利便性の高い充電ソリューションを提供することで、電気自動車 (EV) 充電業界のリーダーになることを目指しています。この戦略計画で、ネットワークの拡大、テクノロジーの強化、および市場における存在感の向上を実現するための、今後 </a:t>
                      </a:r>
                      <a:br>
                        <a:rPr lang="en-US" altLang="ja-JP" sz="1000" kern="100" baseline="0">
                          <a:solidFill>
                            <a:srgbClr val="000000"/>
                          </a:solidFill>
                          <a:effectLst/>
                          <a:highlight>
                            <a:srgbClr val="F2F2F2"/>
                          </a:highlight>
                          <a:latin typeface="Century Gothic" panose="020B0502020202020204" pitchFamily="34" charset="0"/>
                          <a:ea typeface="MS PGothic" panose="020B0600070205080204" pitchFamily="34" charset="-128"/>
                          <a:cs typeface="Times New Roman" panose="02020603050405020304" pitchFamily="18" charset="0"/>
                        </a:rPr>
                      </a:br>
                      <a:r>
                        <a:rPr lang="ja-JP" sz="1000" kern="100" baseline="0">
                          <a:solidFill>
                            <a:srgbClr val="000000"/>
                          </a:solidFill>
                          <a:effectLst/>
                          <a:highlight>
                            <a:srgbClr val="F2F2F2"/>
                          </a:highlight>
                          <a:latin typeface="Century Gothic" panose="020B0502020202020204" pitchFamily="34" charset="0"/>
                          <a:ea typeface="MS PGothic" panose="020B0600070205080204" pitchFamily="34" charset="-128"/>
                          <a:cs typeface="Times New Roman" panose="02020603050405020304" pitchFamily="18" charset="0"/>
                        </a:rPr>
                        <a:t>5 年間にわたるステップを概説します。</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505134833"/>
                  </a:ext>
                </a:extLst>
              </a:tr>
              <a:tr h="673768">
                <a:tc>
                  <a:txBody>
                    <a:bodyPr/>
                    <a:lstStyle/>
                    <a:p>
                      <a:pPr marL="0" marR="0" rtl="0">
                        <a:lnSpc>
                          <a:spcPct val="107000"/>
                        </a:lnSpc>
                        <a:spcBef>
                          <a:spcPts val="0"/>
                        </a:spcBef>
                        <a:spcAft>
                          <a:spcPts val="0"/>
                        </a:spcAft>
                      </a:pPr>
                      <a:r>
                        <a:rPr lang="ja-JP" sz="1400" kern="0" baseline="0">
                          <a:solidFill>
                            <a:srgbClr val="595959"/>
                          </a:solidFill>
                          <a:effectLst/>
                          <a:highlight>
                            <a:srgbClr val="BDD6EE"/>
                          </a:highlight>
                          <a:latin typeface="Century Gothic" panose="020B0502020202020204" pitchFamily="34" charset="0"/>
                          <a:ea typeface="MS PGothic" panose="020B0600070205080204" pitchFamily="34" charset="-128"/>
                          <a:cs typeface="Calibri" panose="020F0502020204030204" pitchFamily="34" charset="0"/>
                        </a:rPr>
                        <a:t>ビジョン ステートメント</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rtl="0">
                        <a:lnSpc>
                          <a:spcPct val="107000"/>
                        </a:lnSpc>
                        <a:spcBef>
                          <a:spcPts val="0"/>
                        </a:spcBef>
                        <a:spcAft>
                          <a:spcPts val="0"/>
                        </a:spcAft>
                      </a:pPr>
                      <a:r>
                        <a:rPr lang="ja-JP" sz="1000" kern="100" baseline="0">
                          <a:solidFill>
                            <a:srgbClr val="000000"/>
                          </a:solidFill>
                          <a:effectLst/>
                          <a:highlight>
                            <a:srgbClr val="D9D9D9"/>
                          </a:highlight>
                          <a:latin typeface="Century Gothic" panose="020B0502020202020204" pitchFamily="34" charset="0"/>
                          <a:ea typeface="MS PGothic" panose="020B0600070205080204" pitchFamily="34" charset="-128"/>
                          <a:cs typeface="Times New Roman" panose="02020603050405020304" pitchFamily="18" charset="0"/>
                        </a:rPr>
                        <a:t>EV 充電体験に革命を起こし、従来のガソリン スタンドと同じくらい一般的で使いやすいものにすることで、全世界における持続可能な移動手段への移行を加速させる。</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724732670"/>
                  </a:ext>
                </a:extLst>
              </a:tr>
              <a:tr h="673768">
                <a:tc>
                  <a:txBody>
                    <a:bodyPr/>
                    <a:lstStyle/>
                    <a:p>
                      <a:pPr marL="0" marR="0" rtl="0">
                        <a:lnSpc>
                          <a:spcPct val="107000"/>
                        </a:lnSpc>
                        <a:spcBef>
                          <a:spcPts val="0"/>
                        </a:spcBef>
                        <a:spcAft>
                          <a:spcPts val="0"/>
                        </a:spcAft>
                      </a:pPr>
                      <a:r>
                        <a:rPr lang="ja-JP" sz="1400" kern="0" baseline="0" dirty="0">
                          <a:solidFill>
                            <a:srgbClr val="595959"/>
                          </a:solidFill>
                          <a:effectLst/>
                          <a:highlight>
                            <a:srgbClr val="DEEAF6"/>
                          </a:highlight>
                          <a:latin typeface="Century Gothic" panose="020B0502020202020204" pitchFamily="34" charset="0"/>
                          <a:ea typeface="MS PGothic" panose="020B0600070205080204" pitchFamily="34" charset="-128"/>
                          <a:cs typeface="Calibri" panose="020F0502020204030204" pitchFamily="34" charset="0"/>
                        </a:rPr>
                        <a:t>ミッション ステートメント</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ja-JP" sz="1000" kern="100" baseline="0">
                          <a:solidFill>
                            <a:srgbClr val="000000"/>
                          </a:solidFill>
                          <a:effectLst/>
                          <a:highlight>
                            <a:srgbClr val="F2F2F2"/>
                          </a:highlight>
                          <a:latin typeface="Century Gothic" panose="020B0502020202020204" pitchFamily="34" charset="0"/>
                          <a:ea typeface="MS PGothic" panose="020B0600070205080204" pitchFamily="34" charset="-128"/>
                          <a:cs typeface="Times New Roman" panose="02020603050405020304" pitchFamily="18" charset="0"/>
                        </a:rPr>
                        <a:t>Positive Charge のミッションは、高速で効率的な充電ソリューションをあらゆる場所に設置することで EV 所有者にとっての利便性を高め、イノベーション、顧客中心のサービス、戦略的パートナーシップを通じて、電力による移動の普及をサポートすることです。</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4066895458"/>
                  </a:ext>
                </a:extLst>
              </a:tr>
              <a:tr h="673768">
                <a:tc>
                  <a:txBody>
                    <a:bodyPr/>
                    <a:lstStyle/>
                    <a:p>
                      <a:pPr marL="0" marR="0" rtl="0">
                        <a:lnSpc>
                          <a:spcPct val="107000"/>
                        </a:lnSpc>
                        <a:spcBef>
                          <a:spcPts val="0"/>
                        </a:spcBef>
                        <a:spcAft>
                          <a:spcPts val="0"/>
                        </a:spcAft>
                      </a:pPr>
                      <a:r>
                        <a:rPr lang="ja-JP" sz="1400" kern="0" baseline="0">
                          <a:solidFill>
                            <a:srgbClr val="595959"/>
                          </a:solidFill>
                          <a:effectLst/>
                          <a:highlight>
                            <a:srgbClr val="BDD6EE"/>
                          </a:highlight>
                          <a:latin typeface="Century Gothic" panose="020B0502020202020204" pitchFamily="34" charset="0"/>
                          <a:ea typeface="MS PGothic" panose="020B0600070205080204" pitchFamily="34" charset="-128"/>
                          <a:cs typeface="Calibri" panose="020F0502020204030204" pitchFamily="34" charset="0"/>
                        </a:rPr>
                        <a:t>SWOT 分析</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342900" marR="0" lvl="0" indent="-342900" rtl="0">
                        <a:lnSpc>
                          <a:spcPct val="107000"/>
                        </a:lnSpc>
                        <a:spcBef>
                          <a:spcPts val="0"/>
                        </a:spcBef>
                        <a:spcAft>
                          <a:spcPts val="0"/>
                        </a:spcAft>
                        <a:buFont typeface="Symbol" panose="05050102010706020507" pitchFamily="18" charset="2"/>
                        <a:buChar char=""/>
                      </a:pPr>
                      <a:r>
                        <a:rPr lang="ja-JP" sz="1000" kern="100" baseline="0">
                          <a:solidFill>
                            <a:srgbClr val="000000"/>
                          </a:solidFill>
                          <a:effectLst/>
                          <a:highlight>
                            <a:srgbClr val="D9D9D9"/>
                          </a:highlight>
                          <a:latin typeface="Century Gothic" panose="020B0502020202020204" pitchFamily="34" charset="0"/>
                          <a:ea typeface="MS PGothic" panose="020B0600070205080204" pitchFamily="34" charset="-128"/>
                          <a:cs typeface="Times New Roman" panose="02020603050405020304" pitchFamily="18" charset="0"/>
                        </a:rPr>
                        <a:t>強み: 高度な充電テクノロジー、EV メーカーとの強力なパートナーシップ、充電ステーションの戦略的配置。</a:t>
                      </a:r>
                    </a:p>
                    <a:p>
                      <a:pPr marL="342900" marR="0" lvl="0" indent="-342900" rtl="0">
                        <a:lnSpc>
                          <a:spcPct val="107000"/>
                        </a:lnSpc>
                        <a:spcBef>
                          <a:spcPts val="0"/>
                        </a:spcBef>
                        <a:spcAft>
                          <a:spcPts val="0"/>
                        </a:spcAft>
                        <a:buFont typeface="Symbol" panose="05050102010706020507" pitchFamily="18" charset="2"/>
                        <a:buChar char=""/>
                      </a:pPr>
                      <a:r>
                        <a:rPr lang="ja-JP" sz="1000" kern="100" baseline="0">
                          <a:solidFill>
                            <a:srgbClr val="000000"/>
                          </a:solidFill>
                          <a:effectLst/>
                          <a:highlight>
                            <a:srgbClr val="D9D9D9"/>
                          </a:highlight>
                          <a:latin typeface="Century Gothic" panose="020B0502020202020204" pitchFamily="34" charset="0"/>
                          <a:ea typeface="MS PGothic" panose="020B0600070205080204" pitchFamily="34" charset="-128"/>
                          <a:cs typeface="Times New Roman" panose="02020603050405020304" pitchFamily="18" charset="0"/>
                        </a:rPr>
                        <a:t>弱み: インフラストラクチャの高額な初期費用、既存の給油/充電ネットワークとの競争。</a:t>
                      </a:r>
                    </a:p>
                    <a:p>
                      <a:pPr marL="342900" marR="0" lvl="0" indent="-342900" rtl="0">
                        <a:lnSpc>
                          <a:spcPct val="107000"/>
                        </a:lnSpc>
                        <a:spcBef>
                          <a:spcPts val="0"/>
                        </a:spcBef>
                        <a:spcAft>
                          <a:spcPts val="0"/>
                        </a:spcAft>
                        <a:buFont typeface="Symbol" panose="05050102010706020507" pitchFamily="18" charset="2"/>
                        <a:buChar char=""/>
                      </a:pPr>
                      <a:r>
                        <a:rPr lang="ja-JP" sz="1000" kern="100" baseline="0">
                          <a:solidFill>
                            <a:srgbClr val="000000"/>
                          </a:solidFill>
                          <a:effectLst/>
                          <a:highlight>
                            <a:srgbClr val="D9D9D9"/>
                          </a:highlight>
                          <a:latin typeface="Century Gothic" panose="020B0502020202020204" pitchFamily="34" charset="0"/>
                          <a:ea typeface="MS PGothic" panose="020B0600070205080204" pitchFamily="34" charset="-128"/>
                          <a:cs typeface="Times New Roman" panose="02020603050405020304" pitchFamily="18" charset="0"/>
                        </a:rPr>
                        <a:t>機会: EV への需要の高まり、再生可能エネルギーに対する政府の各種インセンティブ、国際的な拡大の可能性。</a:t>
                      </a:r>
                    </a:p>
                    <a:p>
                      <a:pPr marL="342900" marR="0" lvl="0" indent="-342900" rtl="0">
                        <a:lnSpc>
                          <a:spcPct val="107000"/>
                        </a:lnSpc>
                        <a:spcBef>
                          <a:spcPts val="0"/>
                        </a:spcBef>
                        <a:spcAft>
                          <a:spcPts val="0"/>
                        </a:spcAft>
                        <a:buFont typeface="Symbol" panose="05050102010706020507" pitchFamily="18" charset="2"/>
                        <a:buChar char=""/>
                      </a:pPr>
                      <a:r>
                        <a:rPr lang="ja-JP" sz="1000" kern="100" baseline="0">
                          <a:solidFill>
                            <a:srgbClr val="000000"/>
                          </a:solidFill>
                          <a:effectLst/>
                          <a:highlight>
                            <a:srgbClr val="D9D9D9"/>
                          </a:highlight>
                          <a:latin typeface="Century Gothic" panose="020B0502020202020204" pitchFamily="34" charset="0"/>
                          <a:ea typeface="MS PGothic" panose="020B0600070205080204" pitchFamily="34" charset="-128"/>
                          <a:cs typeface="Times New Roman" panose="02020603050405020304" pitchFamily="18" charset="0"/>
                        </a:rPr>
                        <a:t>脅威: 競合他社によるテクノロジーの進歩、規制環境の変化。</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444668703"/>
                  </a:ext>
                </a:extLst>
              </a:tr>
              <a:tr h="673768">
                <a:tc>
                  <a:txBody>
                    <a:bodyPr/>
                    <a:lstStyle/>
                    <a:p>
                      <a:pPr marL="0" marR="0" rtl="0">
                        <a:lnSpc>
                          <a:spcPct val="107000"/>
                        </a:lnSpc>
                        <a:spcBef>
                          <a:spcPts val="0"/>
                        </a:spcBef>
                        <a:spcAft>
                          <a:spcPts val="0"/>
                        </a:spcAft>
                      </a:pPr>
                      <a:r>
                        <a:rPr lang="ja-JP" sz="1400" kern="0" baseline="0">
                          <a:solidFill>
                            <a:srgbClr val="595959"/>
                          </a:solidFill>
                          <a:effectLst/>
                          <a:highlight>
                            <a:srgbClr val="DEEAF6"/>
                          </a:highlight>
                          <a:latin typeface="Century Gothic" panose="020B0502020202020204" pitchFamily="34" charset="0"/>
                          <a:ea typeface="MS PGothic" panose="020B0600070205080204" pitchFamily="34" charset="-128"/>
                          <a:cs typeface="Calibri" panose="020F0502020204030204" pitchFamily="34" charset="0"/>
                        </a:rPr>
                        <a:t>ビジネス目標</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342900" marR="0" lvl="0" indent="-342900" rtl="0">
                        <a:lnSpc>
                          <a:spcPct val="107000"/>
                        </a:lnSpc>
                        <a:spcBef>
                          <a:spcPts val="0"/>
                        </a:spcBef>
                        <a:spcAft>
                          <a:spcPts val="0"/>
                        </a:spcAft>
                        <a:buFont typeface="Symbol" panose="05050102010706020507" pitchFamily="18" charset="2"/>
                        <a:buChar char=""/>
                      </a:pPr>
                      <a:r>
                        <a:rPr lang="ja-JP" sz="1000" kern="100" baseline="0">
                          <a:solidFill>
                            <a:srgbClr val="000000"/>
                          </a:solidFill>
                          <a:effectLst/>
                          <a:highlight>
                            <a:srgbClr val="F2F2F2"/>
                          </a:highlight>
                          <a:latin typeface="Century Gothic" panose="020B0502020202020204" pitchFamily="34" charset="0"/>
                          <a:ea typeface="MS PGothic" panose="020B0600070205080204" pitchFamily="34" charset="-128"/>
                          <a:cs typeface="Times New Roman" panose="02020603050405020304" pitchFamily="18" charset="0"/>
                        </a:rPr>
                        <a:t>短期 (1 ～ 2 年): 充電ステーションの数を 50% 増やし、新たな戦略的パートナーシップを 2 件締結する。</a:t>
                      </a:r>
                    </a:p>
                    <a:p>
                      <a:pPr marL="342900" marR="0" lvl="0" indent="-342900" rtl="0">
                        <a:lnSpc>
                          <a:spcPct val="107000"/>
                        </a:lnSpc>
                        <a:spcBef>
                          <a:spcPts val="0"/>
                        </a:spcBef>
                        <a:spcAft>
                          <a:spcPts val="0"/>
                        </a:spcAft>
                        <a:buFont typeface="Symbol" panose="05050102010706020507" pitchFamily="18" charset="2"/>
                        <a:buChar char=""/>
                      </a:pPr>
                      <a:r>
                        <a:rPr lang="ja-JP" sz="1000" kern="100" baseline="0">
                          <a:solidFill>
                            <a:srgbClr val="000000"/>
                          </a:solidFill>
                          <a:effectLst/>
                          <a:highlight>
                            <a:srgbClr val="F2F2F2"/>
                          </a:highlight>
                          <a:latin typeface="Century Gothic" panose="020B0502020202020204" pitchFamily="34" charset="0"/>
                          <a:ea typeface="MS PGothic" panose="020B0600070205080204" pitchFamily="34" charset="-128"/>
                          <a:cs typeface="Times New Roman" panose="02020603050405020304" pitchFamily="18" charset="0"/>
                        </a:rPr>
                        <a:t>長期 (3 ～ 5 年): EV 充電セクターにおいて 25% の市場シェアを達成し、3 か国で新たに業務を展開する。</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968894664"/>
                  </a:ext>
                </a:extLst>
              </a:tr>
              <a:tr h="673768">
                <a:tc>
                  <a:txBody>
                    <a:bodyPr/>
                    <a:lstStyle/>
                    <a:p>
                      <a:pPr marL="0" marR="0" rtl="0">
                        <a:lnSpc>
                          <a:spcPct val="107000"/>
                        </a:lnSpc>
                        <a:spcBef>
                          <a:spcPts val="0"/>
                        </a:spcBef>
                        <a:spcAft>
                          <a:spcPts val="0"/>
                        </a:spcAft>
                      </a:pPr>
                      <a:r>
                        <a:rPr lang="ja-JP" sz="1400" kern="0" baseline="0">
                          <a:solidFill>
                            <a:srgbClr val="595959"/>
                          </a:solidFill>
                          <a:effectLst/>
                          <a:highlight>
                            <a:srgbClr val="BDD6EE"/>
                          </a:highlight>
                          <a:latin typeface="Century Gothic" panose="020B0502020202020204" pitchFamily="34" charset="0"/>
                          <a:ea typeface="MS PGothic" panose="020B0600070205080204" pitchFamily="34" charset="-128"/>
                          <a:cs typeface="Calibri" panose="020F0502020204030204" pitchFamily="34" charset="0"/>
                        </a:rPr>
                        <a:t>マーケティング計画</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rtl="0">
                        <a:lnSpc>
                          <a:spcPct val="107000"/>
                        </a:lnSpc>
                        <a:spcBef>
                          <a:spcPts val="0"/>
                        </a:spcBef>
                        <a:spcAft>
                          <a:spcPts val="0"/>
                        </a:spcAft>
                      </a:pPr>
                      <a:r>
                        <a:rPr lang="ja-JP" sz="1000" kern="100" baseline="0">
                          <a:solidFill>
                            <a:srgbClr val="000000"/>
                          </a:solidFill>
                          <a:effectLst/>
                          <a:highlight>
                            <a:srgbClr val="D9D9D9"/>
                          </a:highlight>
                          <a:latin typeface="Century Gothic" panose="020B0502020202020204" pitchFamily="34" charset="0"/>
                          <a:ea typeface="MS PGothic" panose="020B0600070205080204" pitchFamily="34" charset="-128"/>
                          <a:cs typeface="Times New Roman" panose="02020603050405020304" pitchFamily="18" charset="0"/>
                        </a:rPr>
                        <a:t>デジタル マーケティング、EV メーカーとのパートナーシップ、およびブランド認知度と顧客エンゲージメントを高めるグリーン エネルギー展示会への参加に焦点を当てた、マルチチャネル マーケティング戦略を実施する。</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332827194"/>
                  </a:ext>
                </a:extLst>
              </a:tr>
              <a:tr h="673768">
                <a:tc>
                  <a:txBody>
                    <a:bodyPr/>
                    <a:lstStyle/>
                    <a:p>
                      <a:pPr marL="0" marR="0" rtl="0">
                        <a:lnSpc>
                          <a:spcPct val="107000"/>
                        </a:lnSpc>
                        <a:spcBef>
                          <a:spcPts val="0"/>
                        </a:spcBef>
                        <a:spcAft>
                          <a:spcPts val="0"/>
                        </a:spcAft>
                      </a:pPr>
                      <a:r>
                        <a:rPr lang="ja-JP" sz="1400" kern="0" baseline="0">
                          <a:solidFill>
                            <a:srgbClr val="595959"/>
                          </a:solidFill>
                          <a:effectLst/>
                          <a:highlight>
                            <a:srgbClr val="DEEAF6"/>
                          </a:highlight>
                          <a:latin typeface="Century Gothic" panose="020B0502020202020204" pitchFamily="34" charset="0"/>
                          <a:ea typeface="MS PGothic" panose="020B0600070205080204" pitchFamily="34" charset="-128"/>
                          <a:cs typeface="Calibri" panose="020F0502020204030204" pitchFamily="34" charset="0"/>
                        </a:rPr>
                        <a:t>業務計画</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ja-JP" sz="1000" kern="100" baseline="0">
                          <a:solidFill>
                            <a:srgbClr val="000000"/>
                          </a:solidFill>
                          <a:effectLst/>
                          <a:highlight>
                            <a:srgbClr val="F2F2F2"/>
                          </a:highlight>
                          <a:latin typeface="Century Gothic" panose="020B0502020202020204" pitchFamily="34" charset="0"/>
                          <a:ea typeface="MS PGothic" panose="020B0600070205080204" pitchFamily="34" charset="-128"/>
                          <a:cs typeface="Times New Roman" panose="02020603050405020304" pitchFamily="18" charset="0"/>
                        </a:rPr>
                        <a:t>次世代充電テクノロジーへの投資と物流の最適化によってインフラストラクチャ開発を拡大させ、充電ステーションの効率的な展開とメンテナンスを実現する。</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743898507"/>
                  </a:ext>
                </a:extLst>
              </a:tr>
              <a:tr h="673768">
                <a:tc>
                  <a:txBody>
                    <a:bodyPr/>
                    <a:lstStyle/>
                    <a:p>
                      <a:pPr marL="0" marR="0" rtl="0">
                        <a:lnSpc>
                          <a:spcPct val="107000"/>
                        </a:lnSpc>
                        <a:spcBef>
                          <a:spcPts val="0"/>
                        </a:spcBef>
                        <a:spcAft>
                          <a:spcPts val="0"/>
                        </a:spcAft>
                      </a:pPr>
                      <a:r>
                        <a:rPr lang="ja-JP" sz="1400" kern="0" baseline="0">
                          <a:solidFill>
                            <a:srgbClr val="595959"/>
                          </a:solidFill>
                          <a:effectLst/>
                          <a:highlight>
                            <a:srgbClr val="BDD6EE"/>
                          </a:highlight>
                          <a:latin typeface="Century Gothic" panose="020B0502020202020204" pitchFamily="34" charset="0"/>
                          <a:ea typeface="MS PGothic" panose="020B0600070205080204" pitchFamily="34" charset="-128"/>
                          <a:cs typeface="Calibri" panose="020F0502020204030204" pitchFamily="34" charset="0"/>
                        </a:rPr>
                        <a:t>財務予測</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BDD6EE"/>
                    </a:solidFill>
                  </a:tcPr>
                </a:tc>
                <a:tc>
                  <a:txBody>
                    <a:bodyPr/>
                    <a:lstStyle/>
                    <a:p>
                      <a:pPr marL="0" marR="0" rtl="0">
                        <a:lnSpc>
                          <a:spcPct val="107000"/>
                        </a:lnSpc>
                        <a:spcBef>
                          <a:spcPts val="0"/>
                        </a:spcBef>
                        <a:spcAft>
                          <a:spcPts val="0"/>
                        </a:spcAft>
                      </a:pPr>
                      <a:r>
                        <a:rPr lang="ja-JP" sz="1000" kern="100" baseline="0">
                          <a:solidFill>
                            <a:srgbClr val="000000"/>
                          </a:solidFill>
                          <a:effectLst/>
                          <a:highlight>
                            <a:srgbClr val="D9D9D9"/>
                          </a:highlight>
                          <a:latin typeface="Century Gothic" panose="020B0502020202020204" pitchFamily="34" charset="0"/>
                          <a:ea typeface="MS PGothic" panose="020B0600070205080204" pitchFamily="34" charset="-128"/>
                          <a:cs typeface="Times New Roman" panose="02020603050405020304" pitchFamily="18" charset="0"/>
                        </a:rPr>
                        <a:t>1 年目: 収益 5 億円、初期投資による純損失 1 億円。</a:t>
                      </a:r>
                    </a:p>
                    <a:p>
                      <a:pPr marL="0" marR="0" rtl="0">
                        <a:lnSpc>
                          <a:spcPct val="107000"/>
                        </a:lnSpc>
                        <a:spcBef>
                          <a:spcPts val="0"/>
                        </a:spcBef>
                        <a:spcAft>
                          <a:spcPts val="0"/>
                        </a:spcAft>
                      </a:pPr>
                      <a:r>
                        <a:rPr lang="ja-JP" sz="1000" kern="100" baseline="0">
                          <a:solidFill>
                            <a:srgbClr val="000000"/>
                          </a:solidFill>
                          <a:effectLst/>
                          <a:highlight>
                            <a:srgbClr val="D9D9D9"/>
                          </a:highlight>
                          <a:latin typeface="Century Gothic" panose="020B0502020202020204" pitchFamily="34" charset="0"/>
                          <a:ea typeface="MS PGothic" panose="020B0600070205080204" pitchFamily="34" charset="-128"/>
                          <a:cs typeface="Times New Roman" panose="02020603050405020304" pitchFamily="18" charset="0"/>
                        </a:rPr>
                        <a:t>2 年目: 収益 10 億円、純利益 1 億円。</a:t>
                      </a:r>
                    </a:p>
                    <a:p>
                      <a:pPr marL="0" marR="0" rtl="0">
                        <a:lnSpc>
                          <a:spcPct val="107000"/>
                        </a:lnSpc>
                        <a:spcBef>
                          <a:spcPts val="0"/>
                        </a:spcBef>
                        <a:spcAft>
                          <a:spcPts val="0"/>
                        </a:spcAft>
                      </a:pPr>
                      <a:r>
                        <a:rPr lang="ja-JP" sz="1000" kern="100" baseline="0">
                          <a:solidFill>
                            <a:srgbClr val="000000"/>
                          </a:solidFill>
                          <a:effectLst/>
                          <a:highlight>
                            <a:srgbClr val="D9D9D9"/>
                          </a:highlight>
                          <a:latin typeface="Century Gothic" panose="020B0502020202020204" pitchFamily="34" charset="0"/>
                          <a:ea typeface="MS PGothic" panose="020B0600070205080204" pitchFamily="34" charset="-128"/>
                          <a:cs typeface="Times New Roman" panose="02020603050405020304" pitchFamily="18" charset="0"/>
                        </a:rPr>
                        <a:t>3 ～ 5 年目: 前年比の収益成長率 30%、純利益率 15% を達成。</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354876515"/>
                  </a:ext>
                </a:extLst>
              </a:tr>
              <a:tr h="673768">
                <a:tc>
                  <a:txBody>
                    <a:bodyPr/>
                    <a:lstStyle/>
                    <a:p>
                      <a:pPr marL="0" marR="0" rtl="0">
                        <a:lnSpc>
                          <a:spcPct val="107000"/>
                        </a:lnSpc>
                        <a:spcBef>
                          <a:spcPts val="0"/>
                        </a:spcBef>
                        <a:spcAft>
                          <a:spcPts val="0"/>
                        </a:spcAft>
                      </a:pPr>
                      <a:r>
                        <a:rPr lang="ja-JP" sz="1400" kern="0" baseline="0">
                          <a:solidFill>
                            <a:srgbClr val="595959"/>
                          </a:solidFill>
                          <a:effectLst/>
                          <a:highlight>
                            <a:srgbClr val="DEEAF6"/>
                          </a:highlight>
                          <a:latin typeface="Century Gothic" panose="020B0502020202020204" pitchFamily="34" charset="0"/>
                          <a:ea typeface="MS PGothic" panose="020B0600070205080204" pitchFamily="34" charset="-128"/>
                          <a:cs typeface="Calibri" panose="020F0502020204030204" pitchFamily="34" charset="0"/>
                        </a:rPr>
                        <a:t>チーム</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EEAF6"/>
                    </a:solidFill>
                  </a:tcPr>
                </a:tc>
                <a:tc>
                  <a:txBody>
                    <a:bodyPr/>
                    <a:lstStyle/>
                    <a:p>
                      <a:pPr marL="0" marR="0" rtl="0">
                        <a:lnSpc>
                          <a:spcPct val="107000"/>
                        </a:lnSpc>
                        <a:spcBef>
                          <a:spcPts val="0"/>
                        </a:spcBef>
                        <a:spcAft>
                          <a:spcPts val="0"/>
                        </a:spcAft>
                      </a:pPr>
                      <a:r>
                        <a:rPr lang="ja-JP" sz="1000" kern="100" baseline="0" dirty="0">
                          <a:solidFill>
                            <a:srgbClr val="000000"/>
                          </a:solidFill>
                          <a:effectLst/>
                          <a:highlight>
                            <a:srgbClr val="F2F2F2"/>
                          </a:highlight>
                          <a:latin typeface="Century Gothic" panose="020B0502020202020204" pitchFamily="34" charset="0"/>
                          <a:ea typeface="MS PGothic" panose="020B0600070205080204" pitchFamily="34" charset="-128"/>
                          <a:cs typeface="Times New Roman" panose="02020603050405020304" pitchFamily="18" charset="0"/>
                        </a:rPr>
                        <a:t>CEO: 20 年の経験を有する再生可能エネルギーのエキスパート。</a:t>
                      </a:r>
                    </a:p>
                    <a:p>
                      <a:pPr marL="0" marR="0" rtl="0">
                        <a:lnSpc>
                          <a:spcPct val="107000"/>
                        </a:lnSpc>
                        <a:spcBef>
                          <a:spcPts val="0"/>
                        </a:spcBef>
                        <a:spcAft>
                          <a:spcPts val="0"/>
                        </a:spcAft>
                      </a:pPr>
                      <a:r>
                        <a:rPr lang="ja-JP" sz="1000" kern="100" baseline="0" dirty="0">
                          <a:solidFill>
                            <a:srgbClr val="000000"/>
                          </a:solidFill>
                          <a:effectLst/>
                          <a:highlight>
                            <a:srgbClr val="F2F2F2"/>
                          </a:highlight>
                          <a:latin typeface="Century Gothic" panose="020B0502020202020204" pitchFamily="34" charset="0"/>
                          <a:ea typeface="MS PGothic" panose="020B0600070205080204" pitchFamily="34" charset="-128"/>
                          <a:cs typeface="Times New Roman" panose="02020603050405020304" pitchFamily="18" charset="0"/>
                        </a:rPr>
                        <a:t>CTO: EV テクノロジーおよびインフラストラクチャ開発のスペシャリスト。</a:t>
                      </a:r>
                    </a:p>
                    <a:p>
                      <a:pPr marL="0" marR="0" rtl="0">
                        <a:lnSpc>
                          <a:spcPct val="107000"/>
                        </a:lnSpc>
                        <a:spcBef>
                          <a:spcPts val="0"/>
                        </a:spcBef>
                        <a:spcAft>
                          <a:spcPts val="0"/>
                        </a:spcAft>
                      </a:pPr>
                      <a:r>
                        <a:rPr lang="ja-JP" sz="1000" kern="100" baseline="0" dirty="0">
                          <a:solidFill>
                            <a:srgbClr val="000000"/>
                          </a:solidFill>
                          <a:effectLst/>
                          <a:highlight>
                            <a:srgbClr val="F2F2F2"/>
                          </a:highlight>
                          <a:latin typeface="Century Gothic" panose="020B0502020202020204" pitchFamily="34" charset="0"/>
                          <a:ea typeface="MS PGothic" panose="020B0600070205080204" pitchFamily="34" charset="-128"/>
                          <a:cs typeface="Times New Roman" panose="02020603050405020304" pitchFamily="18" charset="0"/>
                        </a:rPr>
                        <a:t>CFO: グリーン テクノロジーを専門とする金融と投資のエキスパート。</a:t>
                      </a:r>
                    </a:p>
                    <a:p>
                      <a:pPr marL="0" marR="0" rtl="0">
                        <a:lnSpc>
                          <a:spcPct val="107000"/>
                        </a:lnSpc>
                        <a:spcBef>
                          <a:spcPts val="0"/>
                        </a:spcBef>
                        <a:spcAft>
                          <a:spcPts val="0"/>
                        </a:spcAft>
                      </a:pPr>
                      <a:r>
                        <a:rPr lang="ja-JP" sz="1000" kern="100" baseline="0" dirty="0">
                          <a:solidFill>
                            <a:srgbClr val="000000"/>
                          </a:solidFill>
                          <a:effectLst/>
                          <a:highlight>
                            <a:srgbClr val="F2F2F2"/>
                          </a:highlight>
                          <a:latin typeface="Century Gothic" panose="020B0502020202020204" pitchFamily="34" charset="0"/>
                          <a:ea typeface="MS PGothic" panose="020B0600070205080204" pitchFamily="34" charset="-128"/>
                          <a:cs typeface="Times New Roman" panose="02020603050405020304" pitchFamily="18" charset="0"/>
                        </a:rPr>
                        <a:t>マーケティング ディレクター: テクノロジー業界におけるデジタル マーケティングとブランド構築に熟練したリーダー。</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817003116"/>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049720731"/>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baseline="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600" b="0" baseline="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1034</TotalTime>
  <Words>690</Words>
  <Application>Microsoft Office PowerPoint</Application>
  <PresentationFormat>Widescreen</PresentationFormat>
  <Paragraphs>39</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Century Gothic</vt:lpstr>
      <vt:lpstr>Symbol</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43</cp:revision>
  <dcterms:created xsi:type="dcterms:W3CDTF">2022-05-22T18:55:25Z</dcterms:created>
  <dcterms:modified xsi:type="dcterms:W3CDTF">2024-09-17T01:42:34Z</dcterms:modified>
</cp:coreProperties>
</file>