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6"/>
  </p:notesMasterIdLst>
  <p:sldIdLst>
    <p:sldId id="410" r:id="rId2"/>
    <p:sldId id="411" r:id="rId3"/>
    <p:sldId id="412" r:id="rId4"/>
    <p:sldId id="295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ca Waite" initials="EW" lastIdx="2" clrIdx="0">
    <p:extLst>
      <p:ext uri="{19B8F6BF-5375-455C-9EA6-DF929625EA0E}">
        <p15:presenceInfo xmlns:p15="http://schemas.microsoft.com/office/powerpoint/2012/main" userId="c568693182780e7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0C4"/>
    <a:srgbClr val="FF9109"/>
    <a:srgbClr val="E6F1FB"/>
    <a:srgbClr val="C9D3E4"/>
    <a:srgbClr val="EBF9FF"/>
    <a:srgbClr val="CAEDF9"/>
    <a:srgbClr val="B3E2D4"/>
    <a:srgbClr val="E3F2EC"/>
    <a:srgbClr val="C6DEA7"/>
    <a:srgbClr val="E7F4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34" autoAdjust="0"/>
    <p:restoredTop sz="96058"/>
  </p:normalViewPr>
  <p:slideViewPr>
    <p:cSldViewPr snapToGrid="0" snapToObjects="1">
      <p:cViewPr varScale="1">
        <p:scale>
          <a:sx n="108" d="100"/>
          <a:sy n="108" d="100"/>
        </p:scale>
        <p:origin x="408" y="102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6AFEDE-F1BF-6A4A-80D9-CCB6DC4EFE3D}" type="datetimeFigureOut">
              <a:rPr lang="en-US" smtClean="0"/>
              <a:t>9/13/2024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11C10-233D-DA48-A5CB-9365BBABB6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076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2264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8C815-44EA-5B9D-4E7D-9F038BA4F1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8ECA00-7141-7B2C-05AD-B6F2CD13FB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1F75E0-711D-2208-F02B-E787A5841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8F4B04-7DE5-CE59-4A09-A001A241E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A45D45-1C12-E1A4-2952-0BE3B2F51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457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75AF4-C262-7FD8-2C9E-D850B9674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24D241-41C2-15FA-EC2B-5E0D65A1F0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5BD1F-E093-B1FA-72F7-167A9CE7B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C3205B-B51E-AFE7-CF00-B08BA1AB9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696464-AFAD-33B9-B94E-D10E8107D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176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0551487-BC27-471F-7A44-3E7F2BC2E2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BD1260-B0A4-1961-DFCB-58BA62B59D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0A41B0-025C-99C0-4616-43A224E3A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9FB588-0699-FE3F-2ECF-3D05056EB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BCC8B1-F049-1E69-6C0B-FA9098EDC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400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27135-A323-F14F-A6CA-766D00458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566C32-B69C-B73D-7000-E78AF239C8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F2B461-E70C-2988-B343-CAE126E49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97FF5D-2177-DC50-93C7-64F6DDB4E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19B735-EEC0-53C8-ABFC-D1EA7CF02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707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BFD66-1D2A-828A-14DD-759CEDFC6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362F04-A527-0A93-5521-13CC3C705A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2B012F-2995-49D8-BBAC-BC5E84D24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0E2AFF-C2F5-8B23-BFD0-434C93671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83A0E8-6DEF-E912-EAC7-81CE8574E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664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632D2-9630-F308-52D4-0B84B3910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40C87D-A0C9-F8BF-45A0-5F84932A5B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5BE7EE-ACA1-A353-7D1D-02724C2889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17FF5F-37B9-ADCE-C7AF-027BB1C37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9/13/2024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6B4FF8-6EA7-22C0-0029-650CFEE57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3A74F7-8588-A699-5BF6-03F0E062E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538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11AC2-A991-FDDC-A1C6-C4D915F84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351F12-3C35-F6A4-98A6-0989BE9453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66EE3F-CF67-8ADD-10F6-634D8615E0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22D2E6-7E0C-083E-84E5-AA28115A14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F4EFF3-B5DD-36BC-9640-7E5D56CDD5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26CA9C9-0707-2EBD-90ED-3750E347A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9/13/2024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51B3517-33B0-D9F9-B0F4-7DAFF9F35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A4D2A5-8B04-F461-64F7-7A7CCD348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13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5C6AF4-5741-410A-2ECB-715FBDF7B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951C5D-5A57-5688-905D-98968BFD3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9/13/2024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85A6C4-206B-FD80-D867-00CEB307C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2906EF-4C42-3530-140F-8C2F04449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112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DF8097-6C28-B041-6219-0E8433137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9/13/2024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1AABC8-C506-E65C-9AA0-EF507744C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25292D-55D0-D75C-9810-D32439471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579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A9E89-33B0-72DC-391A-F6D74CDBC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E79B61-A1FF-3818-D38C-909C908FC6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A9C6DE-7DA9-5890-81D5-980EF20A47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00B7D1-0044-C67D-2B98-02457BD16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9/13/2024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EB185C-8F22-55C2-2F07-5284CF007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9F96EB-122E-CF28-33FB-08A0F6D3F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995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43105-2D59-CA6B-12B9-9AA86B649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CA637E-5EFF-5CC7-E8CF-FCF03C3874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67BA3E-850A-5A41-0E65-CD5840ECC4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379C6C-C7C6-C1DB-9086-FA2439471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9/13/2024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4AEBC6-6F89-EB56-C1F2-FB5D9B9E1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0F6D7B-B671-2BD8-958B-FDA27E904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85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5170D0-9E3B-B0C8-6411-0C72FFBD8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55B3B5-6A42-F0F1-EBCF-D14529F969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13A06C-AA4D-65CC-F2BD-9498E3DB79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381E756-E947-FD4A-8A23-D2C983A1A8BD}" type="datetimeFigureOut">
              <a:rPr lang="en-US" smtClean="0"/>
              <a:t>9/13/2024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118081-D161-EC69-C1C9-6E3A993086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32E8B-5F4C-E37D-FB2A-9AAE4647CA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480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s://jp.smartsheet.com/try-it?trp=78158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色のグラデーションによる 3D の抽象的な波">
            <a:extLst>
              <a:ext uri="{FF2B5EF4-FFF2-40B4-BE49-F238E27FC236}">
                <a16:creationId xmlns:a16="http://schemas.microsoft.com/office/drawing/2014/main" id="{EA207822-7E40-0CA0-890B-1170B22937B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grayscl/>
            <a:alphaModFix amt="23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3469"/>
                    </a14:imgEffect>
                    <a14:imgEffect>
                      <a14:saturation sat="157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0" y="-2"/>
            <a:ext cx="12192000" cy="685800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68ABEF0-EBF3-6000-9FFA-85205D87681C}"/>
              </a:ext>
            </a:extLst>
          </p:cNvPr>
          <p:cNvSpPr/>
          <p:nvPr/>
        </p:nvSpPr>
        <p:spPr>
          <a:xfrm>
            <a:off x="0" y="9017"/>
            <a:ext cx="12192000" cy="6858000"/>
          </a:xfrm>
          <a:prstGeom prst="rect">
            <a:avLst/>
          </a:prstGeom>
          <a:gradFill>
            <a:gsLst>
              <a:gs pos="49000">
                <a:schemeClr val="bg2">
                  <a:lumMod val="0"/>
                  <a:lumOff val="100000"/>
                  <a:alpha val="64000"/>
                </a:schemeClr>
              </a:gs>
              <a:gs pos="87000">
                <a:schemeClr val="bg2"/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47F661F8-6346-6856-3C72-9A35EB6DDF91}"/>
              </a:ext>
            </a:extLst>
          </p:cNvPr>
          <p:cNvSpPr txBox="1"/>
          <p:nvPr/>
        </p:nvSpPr>
        <p:spPr>
          <a:xfrm>
            <a:off x="249647" y="282533"/>
            <a:ext cx="4690101" cy="107721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rtl="0"/>
            <a:r>
              <a:rPr lang="ja-JP" sz="3200"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バランス スコアカード KPI テンプレート</a:t>
            </a:r>
          </a:p>
        </p:txBody>
      </p:sp>
      <p:pic>
        <p:nvPicPr>
          <p:cNvPr id="96" name="Picture 95">
            <a:hlinkClick r:id="rId4"/>
            <a:extLst>
              <a:ext uri="{FF2B5EF4-FFF2-40B4-BE49-F238E27FC236}">
                <a16:creationId xmlns:a16="http://schemas.microsoft.com/office/drawing/2014/main" id="{C152C161-E341-DC2C-EBAE-2F796425F2B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7699739" y="310605"/>
            <a:ext cx="4170545" cy="829501"/>
          </a:xfrm>
          <a:prstGeom prst="rect">
            <a:avLst/>
          </a:prstGeom>
        </p:spPr>
      </p:pic>
      <p:sp>
        <p:nvSpPr>
          <p:cNvPr id="97" name="TextBox 96">
            <a:extLst>
              <a:ext uri="{FF2B5EF4-FFF2-40B4-BE49-F238E27FC236}">
                <a16:creationId xmlns:a16="http://schemas.microsoft.com/office/drawing/2014/main" id="{4E105DD8-6227-B38C-F84F-88CDE08434E9}"/>
              </a:ext>
            </a:extLst>
          </p:cNvPr>
          <p:cNvSpPr txBox="1"/>
          <p:nvPr/>
        </p:nvSpPr>
        <p:spPr>
          <a:xfrm>
            <a:off x="293144" y="1419825"/>
            <a:ext cx="4558256" cy="4487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ja-JP" sz="1200" b="1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MS PGothic" panose="020B0600070205080204" pitchFamily="34" charset="-128"/>
              </a:rPr>
              <a:t>このテンプレートを使うタイミング</a:t>
            </a:r>
            <a:r>
              <a:rPr lang="ja-JP" sz="120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MS PGothic" panose="020B0600070205080204" pitchFamily="34" charset="-128"/>
              </a:rPr>
              <a:t>: このバランス スコアカード テンプレートは、さまざまなビジネス分野で明確な目標と KPI を確立して伝達することを目指す組織向けに作られています。このテンプレートは、戦略的プランニング セッションでリーダーがビジョンを定義し、測定可能な結果と整合させる際に特に便利です。すべてのレベルのチームがこのテンプレートを利用して、目標が組織の全体的な方向性をサポートしていることを確認できます。</a:t>
            </a:r>
          </a:p>
          <a:p>
            <a:pPr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1200" i="0" u="none" strike="noStrike" dirty="0">
              <a:solidFill>
                <a:srgbClr val="000000"/>
              </a:solidFill>
              <a:effectLst/>
              <a:latin typeface="Century Gothic" panose="020B0502020202020204" pitchFamily="34" charset="0"/>
              <a:ea typeface="MS PGothic" panose="020B0600070205080204" pitchFamily="34" charset="-128"/>
            </a:endParaRPr>
          </a:p>
          <a:p>
            <a:pPr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ja-JP" sz="1200" b="1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MS PGothic" panose="020B0600070205080204" pitchFamily="34" charset="-128"/>
              </a:rPr>
              <a:t>テンプレートの主な機能</a:t>
            </a:r>
            <a:r>
              <a:rPr lang="ja-JP" sz="120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MS PGothic" panose="020B0600070205080204" pitchFamily="34" charset="-128"/>
              </a:rPr>
              <a:t>: このテンプレートには、バランス スコアカードの中核領域 (財務、顧客、内部プロセス、イノベーションと学び) を表す 4 つの異なる色付きのブロックがあります。各ブロックには、目標とそれに対応する評価/測定を追加するスペースがあり、KPI と望ましい結果を結び付けることができます。テンプレートの中心はビジョン ステートメントのためのスペースです。ビジョン ステートメントはすべての領域を結び付け、目標と評価/測定の背後にある戦略的な意図を強化します。</a:t>
            </a:r>
          </a:p>
        </p:txBody>
      </p:sp>
      <p:pic>
        <p:nvPicPr>
          <p:cNvPr id="98" name="Picture 97">
            <a:extLst>
              <a:ext uri="{FF2B5EF4-FFF2-40B4-BE49-F238E27FC236}">
                <a16:creationId xmlns:a16="http://schemas.microsoft.com/office/drawing/2014/main" id="{C25387AD-7B1E-DB01-C31B-24700291BE16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5066250" y="1881993"/>
            <a:ext cx="6801310" cy="3825737"/>
          </a:xfrm>
          <a:prstGeom prst="rect">
            <a:avLst/>
          </a:prstGeom>
          <a:effectLst>
            <a:outerShdw blurRad="101157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12569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色のグラデーションによる 3D の抽象的な波">
            <a:extLst>
              <a:ext uri="{FF2B5EF4-FFF2-40B4-BE49-F238E27FC236}">
                <a16:creationId xmlns:a16="http://schemas.microsoft.com/office/drawing/2014/main" id="{EA207822-7E40-0CA0-890B-1170B22937B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grayscl/>
            <a:alphaModFix amt="86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3469"/>
                    </a14:imgEffect>
                    <a14:imgEffect>
                      <a14:saturation sat="157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0" y="-2"/>
            <a:ext cx="12192000" cy="685800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68ABEF0-EBF3-6000-9FFA-85205D87681C}"/>
              </a:ext>
            </a:extLst>
          </p:cNvPr>
          <p:cNvSpPr/>
          <p:nvPr/>
        </p:nvSpPr>
        <p:spPr>
          <a:xfrm>
            <a:off x="0" y="-3"/>
            <a:ext cx="12192000" cy="6871255"/>
          </a:xfrm>
          <a:prstGeom prst="rect">
            <a:avLst/>
          </a:prstGeom>
          <a:gradFill>
            <a:gsLst>
              <a:gs pos="49000">
                <a:schemeClr val="bg2">
                  <a:lumMod val="0"/>
                  <a:lumOff val="100000"/>
                  <a:alpha val="64000"/>
                </a:schemeClr>
              </a:gs>
              <a:gs pos="87000">
                <a:schemeClr val="bg2">
                  <a:alpha val="91000"/>
                </a:scheme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8343EBAD-8D60-C4F4-1678-35BEBC824B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7002576"/>
              </p:ext>
            </p:extLst>
          </p:nvPr>
        </p:nvGraphicFramePr>
        <p:xfrm>
          <a:off x="4247356" y="190752"/>
          <a:ext cx="3697288" cy="23708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08239">
                  <a:extLst>
                    <a:ext uri="{9D8B030D-6E8A-4147-A177-3AD203B41FA5}">
                      <a16:colId xmlns:a16="http://schemas.microsoft.com/office/drawing/2014/main" val="641871956"/>
                    </a:ext>
                  </a:extLst>
                </a:gridCol>
                <a:gridCol w="1689049">
                  <a:extLst>
                    <a:ext uri="{9D8B030D-6E8A-4147-A177-3AD203B41FA5}">
                      <a16:colId xmlns:a16="http://schemas.microsoft.com/office/drawing/2014/main" val="1275295396"/>
                    </a:ext>
                  </a:extLst>
                </a:gridCol>
              </a:tblGrid>
              <a:tr h="342898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ja-JP" sz="18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財務</a:t>
                      </a:r>
                    </a:p>
                  </a:txBody>
                  <a:tcPr marL="85725" marR="9525" marT="9525" marB="0" anchor="ctr">
                    <a:lnL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EA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8100446"/>
                  </a:ext>
                </a:extLst>
              </a:tr>
              <a:tr h="314325">
                <a:tc gridSpan="2">
                  <a:txBody>
                    <a:bodyPr/>
                    <a:lstStyle/>
                    <a:p>
                      <a:pPr algn="r" rtl="0" fontAlgn="t"/>
                      <a:r>
                        <a:rPr lang="ja-JP" sz="1600" u="none" strike="noStrike" baseline="0">
                          <a:solidFill>
                            <a:schemeClr val="bg2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視点</a:t>
                      </a:r>
                    </a:p>
                  </a:txBody>
                  <a:tcPr marL="9525" marR="85725" marT="9525" marB="0" anchor="ctr">
                    <a:lnL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8552803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1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目標</a:t>
                      </a:r>
                    </a:p>
                  </a:txBody>
                  <a:tcPr marL="85725" marR="9525" marT="9525" marB="0" anchor="ctr">
                    <a:lnL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4E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1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評価/測定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4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5125378"/>
                  </a:ext>
                </a:extLst>
              </a:tr>
              <a:tr h="728246"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4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投資収益率の最大化</a:t>
                      </a:r>
                    </a:p>
                  </a:txBody>
                  <a:tcPr marL="85725" marR="45720" marT="9525" marB="0" anchor="ctr">
                    <a:lnL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400" u="none" strike="noStrike" baseline="0" dirty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投資収益率</a:t>
                      </a:r>
                    </a:p>
                  </a:txBody>
                  <a:tcPr marL="85725" marR="45720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8777542"/>
                  </a:ext>
                </a:extLst>
              </a:tr>
              <a:tr h="728246"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4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収益源の拡大</a:t>
                      </a:r>
                    </a:p>
                  </a:txBody>
                  <a:tcPr marL="85725" marR="45720" marT="9525" marB="0" anchor="ctr">
                    <a:lnL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400" u="none" strike="noStrike" baseline="0" dirty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収益成長率</a:t>
                      </a:r>
                    </a:p>
                  </a:txBody>
                  <a:tcPr marL="85725" marR="45720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1898884"/>
                  </a:ext>
                </a:extLst>
              </a:tr>
            </a:tbl>
          </a:graphicData>
        </a:graphic>
      </p:graphicFrame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2F1F1E5F-21FB-3D4B-393E-4ED0FF1933B4}"/>
              </a:ext>
            </a:extLst>
          </p:cNvPr>
          <p:cNvSpPr/>
          <p:nvPr/>
        </p:nvSpPr>
        <p:spPr>
          <a:xfrm>
            <a:off x="204787" y="1038687"/>
            <a:ext cx="1686158" cy="1059168"/>
          </a:xfrm>
          <a:prstGeom prst="roundRect">
            <a:avLst>
              <a:gd name="adj" fmla="val 11111"/>
            </a:avLst>
          </a:prstGeom>
          <a:solidFill>
            <a:srgbClr val="E3F1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ja-JP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当社に対する顧客の認識を向上させるにはどうすればよいか？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5978ACE3-86A5-1E46-A52E-DAA9657CFFC4}"/>
              </a:ext>
            </a:extLst>
          </p:cNvPr>
          <p:cNvSpPr/>
          <p:nvPr/>
        </p:nvSpPr>
        <p:spPr>
          <a:xfrm>
            <a:off x="1766656" y="6077201"/>
            <a:ext cx="2307378" cy="559488"/>
          </a:xfrm>
          <a:prstGeom prst="roundRect">
            <a:avLst>
              <a:gd name="adj" fmla="val 11111"/>
            </a:avLst>
          </a:prstGeom>
          <a:solidFill>
            <a:srgbClr val="EAF9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0"/>
            <a:r>
              <a:rPr lang="ja-JP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継続的な改善と価値創造を確実にする目標は何か？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383E5736-3492-E64D-80D9-5F824C12B7FD}"/>
              </a:ext>
            </a:extLst>
          </p:cNvPr>
          <p:cNvSpPr/>
          <p:nvPr/>
        </p:nvSpPr>
        <p:spPr>
          <a:xfrm>
            <a:off x="10351363" y="4705601"/>
            <a:ext cx="1591400" cy="612141"/>
          </a:xfrm>
          <a:prstGeom prst="roundRect">
            <a:avLst>
              <a:gd name="adj" fmla="val 11111"/>
            </a:avLst>
          </a:prstGeom>
          <a:solidFill>
            <a:srgbClr val="E6F0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0"/>
            <a:r>
              <a:rPr lang="ja-JP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優先すべき業務目標はどれか？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7B25B848-5168-2248-800A-3799DA3958CB}"/>
              </a:ext>
            </a:extLst>
          </p:cNvPr>
          <p:cNvSpPr/>
          <p:nvPr/>
        </p:nvSpPr>
        <p:spPr>
          <a:xfrm>
            <a:off x="8252222" y="196447"/>
            <a:ext cx="1655258" cy="655499"/>
          </a:xfrm>
          <a:prstGeom prst="roundRect">
            <a:avLst>
              <a:gd name="adj" fmla="val 11111"/>
            </a:avLst>
          </a:prstGeom>
          <a:solidFill>
            <a:srgbClr val="E7F4E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ja-JP" sz="14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株主に価値を示す財務目標は何か？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4424C1DB-867B-4A60-3487-9532EE020204}"/>
              </a:ext>
            </a:extLst>
          </p:cNvPr>
          <p:cNvCxnSpPr>
            <a:cxnSpLocks noChangeAspect="1"/>
          </p:cNvCxnSpPr>
          <p:nvPr/>
        </p:nvCxnSpPr>
        <p:spPr>
          <a:xfrm flipV="1">
            <a:off x="3563936" y="1536515"/>
            <a:ext cx="548640" cy="612140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1389122-A83A-E740-90BF-545BEDAC953E}"/>
              </a:ext>
            </a:extLst>
          </p:cNvPr>
          <p:cNvCxnSpPr>
            <a:cxnSpLocks noChangeAspect="1"/>
          </p:cNvCxnSpPr>
          <p:nvPr/>
        </p:nvCxnSpPr>
        <p:spPr>
          <a:xfrm rot="5400000" flipV="1">
            <a:off x="8047674" y="1517465"/>
            <a:ext cx="612140" cy="548640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FD644999-CD84-F7A4-FDC2-7B95B0BBB238}"/>
              </a:ext>
            </a:extLst>
          </p:cNvPr>
          <p:cNvCxnSpPr>
            <a:cxnSpLocks noChangeAspect="1"/>
          </p:cNvCxnSpPr>
          <p:nvPr/>
        </p:nvCxnSpPr>
        <p:spPr>
          <a:xfrm>
            <a:off x="3563936" y="4770365"/>
            <a:ext cx="548640" cy="612140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C5468F9E-DAAB-7094-740A-87A617AC5407}"/>
              </a:ext>
            </a:extLst>
          </p:cNvPr>
          <p:cNvCxnSpPr>
            <a:cxnSpLocks noChangeAspect="1"/>
          </p:cNvCxnSpPr>
          <p:nvPr/>
        </p:nvCxnSpPr>
        <p:spPr>
          <a:xfrm rot="16200000">
            <a:off x="8047674" y="4852915"/>
            <a:ext cx="612140" cy="548640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72FEA730-379D-4747-ADD0-920542CB8DC2}"/>
              </a:ext>
            </a:extLst>
          </p:cNvPr>
          <p:cNvCxnSpPr>
            <a:cxnSpLocks/>
          </p:cNvCxnSpPr>
          <p:nvPr/>
        </p:nvCxnSpPr>
        <p:spPr>
          <a:xfrm>
            <a:off x="4074034" y="3332203"/>
            <a:ext cx="1054558" cy="0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1C5CE38B-4709-CE43-A22A-2B7CF708E5DE}"/>
              </a:ext>
            </a:extLst>
          </p:cNvPr>
          <p:cNvCxnSpPr>
            <a:cxnSpLocks/>
          </p:cNvCxnSpPr>
          <p:nvPr/>
        </p:nvCxnSpPr>
        <p:spPr>
          <a:xfrm rot="16200000" flipH="1" flipV="1">
            <a:off x="7608736" y="2806424"/>
            <a:ext cx="0" cy="1051560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id="{3836EF50-1681-1FC8-7395-9633710C8E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2411228"/>
              </p:ext>
            </p:extLst>
          </p:nvPr>
        </p:nvGraphicFramePr>
        <p:xfrm>
          <a:off x="4245992" y="4265799"/>
          <a:ext cx="3697288" cy="23708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08239">
                  <a:extLst>
                    <a:ext uri="{9D8B030D-6E8A-4147-A177-3AD203B41FA5}">
                      <a16:colId xmlns:a16="http://schemas.microsoft.com/office/drawing/2014/main" val="641871956"/>
                    </a:ext>
                  </a:extLst>
                </a:gridCol>
                <a:gridCol w="1689049">
                  <a:extLst>
                    <a:ext uri="{9D8B030D-6E8A-4147-A177-3AD203B41FA5}">
                      <a16:colId xmlns:a16="http://schemas.microsoft.com/office/drawing/2014/main" val="1275295396"/>
                    </a:ext>
                  </a:extLst>
                </a:gridCol>
              </a:tblGrid>
              <a:tr h="342898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ja-JP" sz="18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イノベーションと学び</a:t>
                      </a:r>
                    </a:p>
                  </a:txBody>
                  <a:tcPr marL="85725" marR="9525" marT="9525" marB="0" anchor="ctr">
                    <a:lnL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8100446"/>
                  </a:ext>
                </a:extLst>
              </a:tr>
              <a:tr h="314325">
                <a:tc gridSpan="2">
                  <a:txBody>
                    <a:bodyPr/>
                    <a:lstStyle/>
                    <a:p>
                      <a:pPr algn="r" rtl="0" fontAlgn="t"/>
                      <a:r>
                        <a:rPr lang="ja-JP" sz="1600" u="none" strike="noStrike" baseline="0">
                          <a:solidFill>
                            <a:schemeClr val="bg2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視点</a:t>
                      </a:r>
                    </a:p>
                  </a:txBody>
                  <a:tcPr marL="9525" marR="85725" marT="9525" marB="0" anchor="ctr">
                    <a:lnL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8552803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1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目標</a:t>
                      </a:r>
                    </a:p>
                  </a:txBody>
                  <a:tcPr marL="85725" marR="9525" marT="9525" marB="0" anchor="ctr">
                    <a:lnL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9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1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評価/測定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5125378"/>
                  </a:ext>
                </a:extLst>
              </a:tr>
              <a:tr h="728246"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医療におけるイノベー</a:t>
                      </a:r>
                      <a:br>
                        <a:rPr lang="en-US" altLang="ja-JP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</a:br>
                      <a:r>
                        <a:rPr lang="ja-JP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ションを推進</a:t>
                      </a:r>
                    </a:p>
                  </a:txBody>
                  <a:tcPr marL="85725" marR="45720" marT="0" marB="0" anchor="ctr">
                    <a:lnL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開発された新しい</a:t>
                      </a:r>
                      <a:br>
                        <a:rPr lang="en-US" altLang="ja-JP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</a:br>
                      <a:r>
                        <a:rPr lang="ja-JP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治療法の数</a:t>
                      </a:r>
                    </a:p>
                  </a:txBody>
                  <a:tcPr marL="85725" marR="4572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8777542"/>
                  </a:ext>
                </a:extLst>
              </a:tr>
              <a:tr h="728246"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スタッフの専門知識の</a:t>
                      </a:r>
                      <a:br>
                        <a:rPr lang="en-US" altLang="ja-JP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</a:br>
                      <a:r>
                        <a:rPr lang="ja-JP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育成</a:t>
                      </a:r>
                    </a:p>
                  </a:txBody>
                  <a:tcPr marL="85725" marR="45720" marT="0" marB="0" anchor="ctr">
                    <a:lnL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従業員のトレーニ</a:t>
                      </a:r>
                      <a:br>
                        <a:rPr lang="en-US" altLang="ja-JP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</a:br>
                      <a:r>
                        <a:rPr lang="ja-JP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ング時間</a:t>
                      </a:r>
                    </a:p>
                  </a:txBody>
                  <a:tcPr marL="85725" marR="4572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1898884"/>
                  </a:ext>
                </a:extLst>
              </a:tr>
            </a:tbl>
          </a:graphicData>
        </a:graphic>
      </p:graphicFrame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B03E014A-A450-A526-A5E4-C54E165B55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7593091"/>
              </p:ext>
            </p:extLst>
          </p:nvPr>
        </p:nvGraphicFramePr>
        <p:xfrm>
          <a:off x="204787" y="2278304"/>
          <a:ext cx="3697288" cy="23708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90343">
                  <a:extLst>
                    <a:ext uri="{9D8B030D-6E8A-4147-A177-3AD203B41FA5}">
                      <a16:colId xmlns:a16="http://schemas.microsoft.com/office/drawing/2014/main" val="641871956"/>
                    </a:ext>
                  </a:extLst>
                </a:gridCol>
                <a:gridCol w="1806945">
                  <a:extLst>
                    <a:ext uri="{9D8B030D-6E8A-4147-A177-3AD203B41FA5}">
                      <a16:colId xmlns:a16="http://schemas.microsoft.com/office/drawing/2014/main" val="1275295396"/>
                    </a:ext>
                  </a:extLst>
                </a:gridCol>
              </a:tblGrid>
              <a:tr h="342898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ja-JP" sz="18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顧客</a:t>
                      </a:r>
                    </a:p>
                  </a:txBody>
                  <a:tcPr marL="85725" marR="9525" marT="9525" marB="0" anchor="ctr">
                    <a:lnL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2D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8100446"/>
                  </a:ext>
                </a:extLst>
              </a:tr>
              <a:tr h="314325">
                <a:tc gridSpan="2">
                  <a:txBody>
                    <a:bodyPr/>
                    <a:lstStyle/>
                    <a:p>
                      <a:pPr algn="r" rtl="0" fontAlgn="t"/>
                      <a:r>
                        <a:rPr lang="ja-JP" sz="1600" u="none" strike="noStrike" baseline="0">
                          <a:solidFill>
                            <a:schemeClr val="bg2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視点</a:t>
                      </a:r>
                    </a:p>
                  </a:txBody>
                  <a:tcPr marL="9525" marR="85725" marT="9525" marB="0" anchor="ctr">
                    <a:lnL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8552803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100" u="none" strike="noStrike" baseline="0" dirty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目標</a:t>
                      </a:r>
                    </a:p>
                  </a:txBody>
                  <a:tcPr marL="85725" marR="9525" marT="9525" marB="0" anchor="ctr">
                    <a:lnL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F2E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1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評価/測定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F2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5125378"/>
                  </a:ext>
                </a:extLst>
              </a:tr>
              <a:tr h="728246"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患者の満足度の向上</a:t>
                      </a:r>
                    </a:p>
                  </a:txBody>
                  <a:tcPr marL="85725" marR="18288" marT="0" marB="0" anchor="ctr">
                    <a:lnL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400" b="0" i="0" u="none" strike="noStrike" baseline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患者満足度スコア</a:t>
                      </a:r>
                    </a:p>
                  </a:txBody>
                  <a:tcPr marL="85725" marR="1828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8777542"/>
                  </a:ext>
                </a:extLst>
              </a:tr>
              <a:tr h="728246"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市場へのリーチ拡大</a:t>
                      </a:r>
                    </a:p>
                  </a:txBody>
                  <a:tcPr marL="85725" marR="18288" marT="0" marB="0" anchor="ctr">
                    <a:lnL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獲得した新規患者数</a:t>
                      </a:r>
                    </a:p>
                  </a:txBody>
                  <a:tcPr marL="85725" marR="1828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1898884"/>
                  </a:ext>
                </a:extLst>
              </a:tr>
            </a:tbl>
          </a:graphicData>
        </a:graphic>
      </p:graphicFrame>
      <p:graphicFrame>
        <p:nvGraphicFramePr>
          <p:cNvPr id="35" name="Table 34">
            <a:extLst>
              <a:ext uri="{FF2B5EF4-FFF2-40B4-BE49-F238E27FC236}">
                <a16:creationId xmlns:a16="http://schemas.microsoft.com/office/drawing/2014/main" id="{86084D9F-6EF1-6611-7285-4636AD15E6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3610679"/>
              </p:ext>
            </p:extLst>
          </p:nvPr>
        </p:nvGraphicFramePr>
        <p:xfrm>
          <a:off x="8289925" y="2276641"/>
          <a:ext cx="3697288" cy="23384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66129">
                  <a:extLst>
                    <a:ext uri="{9D8B030D-6E8A-4147-A177-3AD203B41FA5}">
                      <a16:colId xmlns:a16="http://schemas.microsoft.com/office/drawing/2014/main" val="641871956"/>
                    </a:ext>
                  </a:extLst>
                </a:gridCol>
                <a:gridCol w="1831159">
                  <a:extLst>
                    <a:ext uri="{9D8B030D-6E8A-4147-A177-3AD203B41FA5}">
                      <a16:colId xmlns:a16="http://schemas.microsoft.com/office/drawing/2014/main" val="1275295396"/>
                    </a:ext>
                  </a:extLst>
                </a:gridCol>
              </a:tblGrid>
              <a:tr h="342898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ja-JP" sz="18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顧客</a:t>
                      </a:r>
                    </a:p>
                  </a:txBody>
                  <a:tcPr marL="85725" marR="9525" marT="9525" marB="0" anchor="ctr">
                    <a:lnL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3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8100446"/>
                  </a:ext>
                </a:extLst>
              </a:tr>
              <a:tr h="314325">
                <a:tc gridSpan="2">
                  <a:txBody>
                    <a:bodyPr/>
                    <a:lstStyle/>
                    <a:p>
                      <a:pPr algn="r" rtl="0" fontAlgn="t"/>
                      <a:r>
                        <a:rPr lang="ja-JP" sz="1600" u="none" strike="noStrike" baseline="0">
                          <a:solidFill>
                            <a:schemeClr val="bg2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視点</a:t>
                      </a:r>
                    </a:p>
                  </a:txBody>
                  <a:tcPr marL="9525" marR="85725" marT="9525" marB="0" anchor="ctr">
                    <a:lnL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8552803"/>
                  </a:ext>
                </a:extLst>
              </a:tr>
              <a:tr h="224699"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100" u="none" strike="noStrike" baseline="0" dirty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目標</a:t>
                      </a:r>
                    </a:p>
                  </a:txBody>
                  <a:tcPr marL="85725" marR="9525" marT="9525" marB="0" anchor="ctr">
                    <a:lnL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1F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1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評価/測定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1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5125378"/>
                  </a:ext>
                </a:extLst>
              </a:tr>
              <a:tr h="728246"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業務効率の向上</a:t>
                      </a:r>
                    </a:p>
                  </a:txBody>
                  <a:tcPr marL="85725" marR="45720" marT="0" marB="0" anchor="ctr">
                    <a:lnL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患者の平均所要時間</a:t>
                      </a:r>
                    </a:p>
                  </a:txBody>
                  <a:tcPr marL="85725" marR="4572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8777542"/>
                  </a:ext>
                </a:extLst>
              </a:tr>
              <a:tr h="728246"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医療の質を向上させる</a:t>
                      </a:r>
                    </a:p>
                  </a:txBody>
                  <a:tcPr marL="85725" marR="45720" marT="0" marB="0" anchor="ctr">
                    <a:lnL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臨床上の過誤確率</a:t>
                      </a:r>
                    </a:p>
                  </a:txBody>
                  <a:tcPr marL="85725" marR="4572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1898884"/>
                  </a:ext>
                </a:extLst>
              </a:tr>
            </a:tbl>
          </a:graphicData>
        </a:graphic>
      </p:graphicFrame>
      <p:graphicFrame>
        <p:nvGraphicFramePr>
          <p:cNvPr id="36" name="Table 35">
            <a:extLst>
              <a:ext uri="{FF2B5EF4-FFF2-40B4-BE49-F238E27FC236}">
                <a16:creationId xmlns:a16="http://schemas.microsoft.com/office/drawing/2014/main" id="{15BEDEED-59A0-0817-5289-6C156C9422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9948365"/>
              </p:ext>
            </p:extLst>
          </p:nvPr>
        </p:nvGraphicFramePr>
        <p:xfrm>
          <a:off x="4505740" y="2741583"/>
          <a:ext cx="3193774" cy="128484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93774">
                  <a:extLst>
                    <a:ext uri="{9D8B030D-6E8A-4147-A177-3AD203B41FA5}">
                      <a16:colId xmlns:a16="http://schemas.microsoft.com/office/drawing/2014/main" val="641871956"/>
                    </a:ext>
                  </a:extLst>
                </a:gridCol>
              </a:tblGrid>
              <a:tr h="277678">
                <a:tc>
                  <a:txBody>
                    <a:bodyPr/>
                    <a:lstStyle/>
                    <a:p>
                      <a:pPr algn="ctr" rtl="0" fontAlgn="t"/>
                      <a:r>
                        <a:rPr lang="ja-JP" sz="1600" u="none" strike="noStrike" baseline="0">
                          <a:solidFill>
                            <a:schemeClr val="bg2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ビジョン ステートメント</a:t>
                      </a:r>
                    </a:p>
                  </a:txBody>
                  <a:tcPr marL="9525" marR="85725" marT="9525" marB="0" anchor="ctr">
                    <a:lnL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8552803"/>
                  </a:ext>
                </a:extLst>
              </a:tr>
              <a:tr h="1007165"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sz="1400" u="none" strike="noStrike" baseline="0" dirty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誰もが利用できる高品質なデジ</a:t>
                      </a:r>
                      <a:br>
                        <a:rPr lang="en-US" altLang="ja-JP" sz="1400" u="none" strike="noStrike" baseline="0" dirty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</a:br>
                      <a:r>
                        <a:rPr lang="ja-JP" sz="1400" u="none" strike="noStrike" baseline="0" dirty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タル ヘルスケア ソリューションで、</a:t>
                      </a:r>
                      <a:br>
                        <a:rPr lang="en-US" sz="1400" u="none" strike="noStrike" baseline="0" dirty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</a:br>
                      <a:r>
                        <a:rPr lang="ja-JP" sz="1400" u="none" strike="noStrike" baseline="0" dirty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技術を通じて健康に革命をもたらす。</a:t>
                      </a:r>
                    </a:p>
                  </a:txBody>
                  <a:tcPr marL="45720" marR="45720" anchor="ctr">
                    <a:lnL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5125378"/>
                  </a:ext>
                </a:extLst>
              </a:tr>
            </a:tbl>
          </a:graphicData>
        </a:graphic>
      </p:graphicFrame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14CFCB61-C62C-6592-47E0-0CF2CF7A660C}"/>
              </a:ext>
            </a:extLst>
          </p:cNvPr>
          <p:cNvCxnSpPr>
            <a:cxnSpLocks/>
          </p:cNvCxnSpPr>
          <p:nvPr/>
        </p:nvCxnSpPr>
        <p:spPr>
          <a:xfrm rot="16200000" flipH="1" flipV="1">
            <a:off x="7761136" y="2958824"/>
            <a:ext cx="0" cy="1051560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44013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色のグラデーションによる 3D の抽象的な波">
            <a:extLst>
              <a:ext uri="{FF2B5EF4-FFF2-40B4-BE49-F238E27FC236}">
                <a16:creationId xmlns:a16="http://schemas.microsoft.com/office/drawing/2014/main" id="{EA207822-7E40-0CA0-890B-1170B22937B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grayscl/>
            <a:alphaModFix amt="86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3469"/>
                    </a14:imgEffect>
                    <a14:imgEffect>
                      <a14:saturation sat="157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0" y="-2"/>
            <a:ext cx="12192000" cy="685800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68ABEF0-EBF3-6000-9FFA-85205D87681C}"/>
              </a:ext>
            </a:extLst>
          </p:cNvPr>
          <p:cNvSpPr/>
          <p:nvPr/>
        </p:nvSpPr>
        <p:spPr>
          <a:xfrm>
            <a:off x="0" y="-3"/>
            <a:ext cx="12192000" cy="6871255"/>
          </a:xfrm>
          <a:prstGeom prst="rect">
            <a:avLst/>
          </a:prstGeom>
          <a:gradFill>
            <a:gsLst>
              <a:gs pos="49000">
                <a:schemeClr val="bg2">
                  <a:lumMod val="0"/>
                  <a:lumOff val="100000"/>
                  <a:alpha val="64000"/>
                </a:schemeClr>
              </a:gs>
              <a:gs pos="87000">
                <a:schemeClr val="bg2">
                  <a:alpha val="91000"/>
                </a:scheme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8343EBAD-8D60-C4F4-1678-35BEBC824B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933966"/>
              </p:ext>
            </p:extLst>
          </p:nvPr>
        </p:nvGraphicFramePr>
        <p:xfrm>
          <a:off x="4247356" y="190752"/>
          <a:ext cx="3697288" cy="23708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08239">
                  <a:extLst>
                    <a:ext uri="{9D8B030D-6E8A-4147-A177-3AD203B41FA5}">
                      <a16:colId xmlns:a16="http://schemas.microsoft.com/office/drawing/2014/main" val="641871956"/>
                    </a:ext>
                  </a:extLst>
                </a:gridCol>
                <a:gridCol w="1689049">
                  <a:extLst>
                    <a:ext uri="{9D8B030D-6E8A-4147-A177-3AD203B41FA5}">
                      <a16:colId xmlns:a16="http://schemas.microsoft.com/office/drawing/2014/main" val="1275295396"/>
                    </a:ext>
                  </a:extLst>
                </a:gridCol>
              </a:tblGrid>
              <a:tr h="342898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ja-JP" sz="18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財務</a:t>
                      </a:r>
                    </a:p>
                  </a:txBody>
                  <a:tcPr marL="85725" marR="9525" marT="9525" marB="0" anchor="ctr">
                    <a:lnL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EA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8100446"/>
                  </a:ext>
                </a:extLst>
              </a:tr>
              <a:tr h="314325">
                <a:tc gridSpan="2">
                  <a:txBody>
                    <a:bodyPr/>
                    <a:lstStyle/>
                    <a:p>
                      <a:pPr algn="r" rtl="0" fontAlgn="t"/>
                      <a:r>
                        <a:rPr lang="ja-JP" sz="1600" u="none" strike="noStrike" baseline="0">
                          <a:solidFill>
                            <a:schemeClr val="bg2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視点</a:t>
                      </a:r>
                    </a:p>
                  </a:txBody>
                  <a:tcPr marL="9525" marR="85725" marT="9525" marB="0" anchor="ctr">
                    <a:lnL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8552803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100" u="none" strike="noStrike" baseline="0" dirty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目標</a:t>
                      </a:r>
                    </a:p>
                  </a:txBody>
                  <a:tcPr marL="85725" marR="9525" marT="9525" marB="0" anchor="ctr">
                    <a:lnL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4E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1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評価/測定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4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5125378"/>
                  </a:ext>
                </a:extLst>
              </a:tr>
              <a:tr h="728246"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85725" marR="45720" marT="9525" marB="0" anchor="ctr">
                    <a:lnL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baseline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85725" marR="45720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8777542"/>
                  </a:ext>
                </a:extLst>
              </a:tr>
              <a:tr h="728246"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85725" marR="45720" marT="9525" marB="0" anchor="ctr">
                    <a:lnL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85725" marR="45720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1898884"/>
                  </a:ext>
                </a:extLst>
              </a:tr>
            </a:tbl>
          </a:graphicData>
        </a:graphic>
      </p:graphicFrame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4424C1DB-867B-4A60-3487-9532EE020204}"/>
              </a:ext>
            </a:extLst>
          </p:cNvPr>
          <p:cNvCxnSpPr>
            <a:cxnSpLocks noChangeAspect="1"/>
          </p:cNvCxnSpPr>
          <p:nvPr/>
        </p:nvCxnSpPr>
        <p:spPr>
          <a:xfrm flipV="1">
            <a:off x="3563936" y="1536515"/>
            <a:ext cx="548640" cy="612140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1389122-A83A-E740-90BF-545BEDAC953E}"/>
              </a:ext>
            </a:extLst>
          </p:cNvPr>
          <p:cNvCxnSpPr>
            <a:cxnSpLocks noChangeAspect="1"/>
          </p:cNvCxnSpPr>
          <p:nvPr/>
        </p:nvCxnSpPr>
        <p:spPr>
          <a:xfrm rot="5400000" flipV="1">
            <a:off x="8047674" y="1517465"/>
            <a:ext cx="612140" cy="548640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FD644999-CD84-F7A4-FDC2-7B95B0BBB238}"/>
              </a:ext>
            </a:extLst>
          </p:cNvPr>
          <p:cNvCxnSpPr>
            <a:cxnSpLocks noChangeAspect="1"/>
          </p:cNvCxnSpPr>
          <p:nvPr/>
        </p:nvCxnSpPr>
        <p:spPr>
          <a:xfrm>
            <a:off x="3563936" y="4770365"/>
            <a:ext cx="548640" cy="612140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C5468F9E-DAAB-7094-740A-87A617AC5407}"/>
              </a:ext>
            </a:extLst>
          </p:cNvPr>
          <p:cNvCxnSpPr>
            <a:cxnSpLocks noChangeAspect="1"/>
          </p:cNvCxnSpPr>
          <p:nvPr/>
        </p:nvCxnSpPr>
        <p:spPr>
          <a:xfrm rot="16200000">
            <a:off x="8047674" y="4852915"/>
            <a:ext cx="612140" cy="548640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72FEA730-379D-4747-ADD0-920542CB8DC2}"/>
              </a:ext>
            </a:extLst>
          </p:cNvPr>
          <p:cNvCxnSpPr>
            <a:cxnSpLocks/>
          </p:cNvCxnSpPr>
          <p:nvPr/>
        </p:nvCxnSpPr>
        <p:spPr>
          <a:xfrm>
            <a:off x="4074034" y="3332203"/>
            <a:ext cx="1054558" cy="0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1C5CE38B-4709-CE43-A22A-2B7CF708E5DE}"/>
              </a:ext>
            </a:extLst>
          </p:cNvPr>
          <p:cNvCxnSpPr>
            <a:cxnSpLocks/>
          </p:cNvCxnSpPr>
          <p:nvPr/>
        </p:nvCxnSpPr>
        <p:spPr>
          <a:xfrm rot="16200000" flipH="1" flipV="1">
            <a:off x="7608736" y="2806424"/>
            <a:ext cx="0" cy="1051560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id="{3836EF50-1681-1FC8-7395-9633710C8E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3315380"/>
              </p:ext>
            </p:extLst>
          </p:nvPr>
        </p:nvGraphicFramePr>
        <p:xfrm>
          <a:off x="4245992" y="4265799"/>
          <a:ext cx="3697288" cy="23708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08239">
                  <a:extLst>
                    <a:ext uri="{9D8B030D-6E8A-4147-A177-3AD203B41FA5}">
                      <a16:colId xmlns:a16="http://schemas.microsoft.com/office/drawing/2014/main" val="641871956"/>
                    </a:ext>
                  </a:extLst>
                </a:gridCol>
                <a:gridCol w="1689049">
                  <a:extLst>
                    <a:ext uri="{9D8B030D-6E8A-4147-A177-3AD203B41FA5}">
                      <a16:colId xmlns:a16="http://schemas.microsoft.com/office/drawing/2014/main" val="1275295396"/>
                    </a:ext>
                  </a:extLst>
                </a:gridCol>
              </a:tblGrid>
              <a:tr h="342898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ja-JP" sz="18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イノベーションと学び</a:t>
                      </a:r>
                    </a:p>
                  </a:txBody>
                  <a:tcPr marL="85725" marR="9525" marT="9525" marB="0" anchor="ctr">
                    <a:lnL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8100446"/>
                  </a:ext>
                </a:extLst>
              </a:tr>
              <a:tr h="314325">
                <a:tc gridSpan="2">
                  <a:txBody>
                    <a:bodyPr/>
                    <a:lstStyle/>
                    <a:p>
                      <a:pPr algn="r" rtl="0" fontAlgn="t"/>
                      <a:r>
                        <a:rPr lang="ja-JP" sz="1600" u="none" strike="noStrike" baseline="0" dirty="0">
                          <a:solidFill>
                            <a:schemeClr val="bg2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視点</a:t>
                      </a:r>
                    </a:p>
                  </a:txBody>
                  <a:tcPr marL="9525" marR="85725" marT="9525" marB="0" anchor="ctr">
                    <a:lnL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8552803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1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目標</a:t>
                      </a:r>
                    </a:p>
                  </a:txBody>
                  <a:tcPr marL="85725" marR="9525" marT="9525" marB="0" anchor="ctr">
                    <a:lnL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9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1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評価/測定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5125378"/>
                  </a:ext>
                </a:extLst>
              </a:tr>
              <a:tr h="728246"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85725" marR="45720" marT="0" marB="0" anchor="ctr">
                    <a:lnL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85725" marR="4572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8777542"/>
                  </a:ext>
                </a:extLst>
              </a:tr>
              <a:tr h="728246"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85725" marR="45720" marT="0" marB="0" anchor="ctr">
                    <a:lnL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85725" marR="4572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1898884"/>
                  </a:ext>
                </a:extLst>
              </a:tr>
            </a:tbl>
          </a:graphicData>
        </a:graphic>
      </p:graphicFrame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B03E014A-A450-A526-A5E4-C54E165B55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0558276"/>
              </p:ext>
            </p:extLst>
          </p:nvPr>
        </p:nvGraphicFramePr>
        <p:xfrm>
          <a:off x="204787" y="2278304"/>
          <a:ext cx="3697288" cy="23708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08239">
                  <a:extLst>
                    <a:ext uri="{9D8B030D-6E8A-4147-A177-3AD203B41FA5}">
                      <a16:colId xmlns:a16="http://schemas.microsoft.com/office/drawing/2014/main" val="641871956"/>
                    </a:ext>
                  </a:extLst>
                </a:gridCol>
                <a:gridCol w="1689049">
                  <a:extLst>
                    <a:ext uri="{9D8B030D-6E8A-4147-A177-3AD203B41FA5}">
                      <a16:colId xmlns:a16="http://schemas.microsoft.com/office/drawing/2014/main" val="1275295396"/>
                    </a:ext>
                  </a:extLst>
                </a:gridCol>
              </a:tblGrid>
              <a:tr h="342898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ja-JP" sz="1800" u="none" strike="noStrike" dirty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顧客</a:t>
                      </a:r>
                    </a:p>
                  </a:txBody>
                  <a:tcPr marL="85725" marR="9525" marT="9525" marB="0" anchor="ctr">
                    <a:lnL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2D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8100446"/>
                  </a:ext>
                </a:extLst>
              </a:tr>
              <a:tr h="314325">
                <a:tc gridSpan="2">
                  <a:txBody>
                    <a:bodyPr/>
                    <a:lstStyle/>
                    <a:p>
                      <a:pPr algn="r" rtl="0" fontAlgn="t"/>
                      <a:r>
                        <a:rPr lang="ja-JP" sz="1600" u="none" strike="noStrike">
                          <a:solidFill>
                            <a:schemeClr val="bg2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視点</a:t>
                      </a:r>
                    </a:p>
                  </a:txBody>
                  <a:tcPr marL="9525" marR="85725" marT="9525" marB="0" anchor="ctr">
                    <a:lnL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8552803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100" u="none" strike="noStrike" dirty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目標</a:t>
                      </a:r>
                    </a:p>
                  </a:txBody>
                  <a:tcPr marL="85725" marR="9525" marT="9525" marB="0" anchor="ctr">
                    <a:lnL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F2E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100" u="none" strike="noStrike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評価/測定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F2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5125378"/>
                  </a:ext>
                </a:extLst>
              </a:tr>
              <a:tr h="728246"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85725" marR="18288" marT="0" marB="0" anchor="ctr">
                    <a:lnL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85725" marR="1828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8777542"/>
                  </a:ext>
                </a:extLst>
              </a:tr>
              <a:tr h="728246"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85725" marR="18288" marT="0" marB="0" anchor="ctr">
                    <a:lnL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85725" marR="1828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1898884"/>
                  </a:ext>
                </a:extLst>
              </a:tr>
            </a:tbl>
          </a:graphicData>
        </a:graphic>
      </p:graphicFrame>
      <p:graphicFrame>
        <p:nvGraphicFramePr>
          <p:cNvPr id="35" name="Table 34">
            <a:extLst>
              <a:ext uri="{FF2B5EF4-FFF2-40B4-BE49-F238E27FC236}">
                <a16:creationId xmlns:a16="http://schemas.microsoft.com/office/drawing/2014/main" id="{86084D9F-6EF1-6611-7285-4636AD15E6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4652166"/>
              </p:ext>
            </p:extLst>
          </p:nvPr>
        </p:nvGraphicFramePr>
        <p:xfrm>
          <a:off x="8289925" y="2276641"/>
          <a:ext cx="3697288" cy="23384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08239">
                  <a:extLst>
                    <a:ext uri="{9D8B030D-6E8A-4147-A177-3AD203B41FA5}">
                      <a16:colId xmlns:a16="http://schemas.microsoft.com/office/drawing/2014/main" val="641871956"/>
                    </a:ext>
                  </a:extLst>
                </a:gridCol>
                <a:gridCol w="1689049">
                  <a:extLst>
                    <a:ext uri="{9D8B030D-6E8A-4147-A177-3AD203B41FA5}">
                      <a16:colId xmlns:a16="http://schemas.microsoft.com/office/drawing/2014/main" val="1275295396"/>
                    </a:ext>
                  </a:extLst>
                </a:gridCol>
              </a:tblGrid>
              <a:tr h="342898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ja-JP" sz="18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顧客</a:t>
                      </a:r>
                    </a:p>
                  </a:txBody>
                  <a:tcPr marL="85725" marR="9525" marT="9525" marB="0" anchor="ctr">
                    <a:lnL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3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8100446"/>
                  </a:ext>
                </a:extLst>
              </a:tr>
              <a:tr h="314325">
                <a:tc gridSpan="2">
                  <a:txBody>
                    <a:bodyPr/>
                    <a:lstStyle/>
                    <a:p>
                      <a:pPr algn="r" rtl="0" fontAlgn="t"/>
                      <a:r>
                        <a:rPr lang="ja-JP" sz="1600" u="none" strike="noStrike" baseline="0">
                          <a:solidFill>
                            <a:schemeClr val="bg2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視点</a:t>
                      </a:r>
                    </a:p>
                  </a:txBody>
                  <a:tcPr marL="9525" marR="85725" marT="9525" marB="0" anchor="ctr">
                    <a:lnL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8552803"/>
                  </a:ext>
                </a:extLst>
              </a:tr>
              <a:tr h="224699"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1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目標</a:t>
                      </a:r>
                    </a:p>
                  </a:txBody>
                  <a:tcPr marL="85725" marR="9525" marT="9525" marB="0" anchor="ctr">
                    <a:lnL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1F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1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評価/測定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1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5125378"/>
                  </a:ext>
                </a:extLst>
              </a:tr>
              <a:tr h="728246"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85725" marR="45720" marT="0" marB="0" anchor="ctr">
                    <a:lnL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baseline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85725" marR="4572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8777542"/>
                  </a:ext>
                </a:extLst>
              </a:tr>
              <a:tr h="728246"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85725" marR="45720" marT="0" marB="0" anchor="ctr">
                    <a:lnL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85725" marR="4572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1898884"/>
                  </a:ext>
                </a:extLst>
              </a:tr>
            </a:tbl>
          </a:graphicData>
        </a:graphic>
      </p:graphicFrame>
      <p:graphicFrame>
        <p:nvGraphicFramePr>
          <p:cNvPr id="36" name="Table 35">
            <a:extLst>
              <a:ext uri="{FF2B5EF4-FFF2-40B4-BE49-F238E27FC236}">
                <a16:creationId xmlns:a16="http://schemas.microsoft.com/office/drawing/2014/main" id="{15BEDEED-59A0-0817-5289-6C156C9422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207189"/>
              </p:ext>
            </p:extLst>
          </p:nvPr>
        </p:nvGraphicFramePr>
        <p:xfrm>
          <a:off x="4505740" y="2741583"/>
          <a:ext cx="3193774" cy="128484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93774">
                  <a:extLst>
                    <a:ext uri="{9D8B030D-6E8A-4147-A177-3AD203B41FA5}">
                      <a16:colId xmlns:a16="http://schemas.microsoft.com/office/drawing/2014/main" val="641871956"/>
                    </a:ext>
                  </a:extLst>
                </a:gridCol>
              </a:tblGrid>
              <a:tr h="277678">
                <a:tc>
                  <a:txBody>
                    <a:bodyPr/>
                    <a:lstStyle/>
                    <a:p>
                      <a:pPr algn="ctr" rtl="0" fontAlgn="t"/>
                      <a:r>
                        <a:rPr lang="ja-JP" sz="1600" u="none" strike="noStrike" baseline="0" dirty="0">
                          <a:solidFill>
                            <a:schemeClr val="bg2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ビジョン ステートメント</a:t>
                      </a:r>
                    </a:p>
                  </a:txBody>
                  <a:tcPr marL="9525" marR="85725" marT="9525" marB="0" anchor="ctr">
                    <a:lnL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8552803"/>
                  </a:ext>
                </a:extLst>
              </a:tr>
              <a:tr h="1007165"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5125378"/>
                  </a:ext>
                </a:extLst>
              </a:tr>
            </a:tbl>
          </a:graphicData>
        </a:graphic>
      </p:graphicFrame>
      <p:sp>
        <p:nvSpPr>
          <p:cNvPr id="2" name="Rounded Rectangle 21">
            <a:extLst>
              <a:ext uri="{FF2B5EF4-FFF2-40B4-BE49-F238E27FC236}">
                <a16:creationId xmlns:a16="http://schemas.microsoft.com/office/drawing/2014/main" id="{04290205-D0CA-544A-0596-9EC206F4F184}"/>
              </a:ext>
            </a:extLst>
          </p:cNvPr>
          <p:cNvSpPr/>
          <p:nvPr/>
        </p:nvSpPr>
        <p:spPr>
          <a:xfrm>
            <a:off x="204787" y="1038687"/>
            <a:ext cx="1686158" cy="1059168"/>
          </a:xfrm>
          <a:prstGeom prst="roundRect">
            <a:avLst>
              <a:gd name="adj" fmla="val 11111"/>
            </a:avLst>
          </a:prstGeom>
          <a:solidFill>
            <a:srgbClr val="E3F1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ja-JP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当社に対する顧客の認識を向上させるにはどうすればよいか？</a:t>
            </a:r>
          </a:p>
        </p:txBody>
      </p:sp>
      <p:sp>
        <p:nvSpPr>
          <p:cNvPr id="4" name="Rounded Rectangle 22">
            <a:extLst>
              <a:ext uri="{FF2B5EF4-FFF2-40B4-BE49-F238E27FC236}">
                <a16:creationId xmlns:a16="http://schemas.microsoft.com/office/drawing/2014/main" id="{FEF6B3D8-D78D-D573-40DE-B72FFCEAEC60}"/>
              </a:ext>
            </a:extLst>
          </p:cNvPr>
          <p:cNvSpPr/>
          <p:nvPr/>
        </p:nvSpPr>
        <p:spPr>
          <a:xfrm>
            <a:off x="1766656" y="6077201"/>
            <a:ext cx="2307378" cy="559488"/>
          </a:xfrm>
          <a:prstGeom prst="roundRect">
            <a:avLst>
              <a:gd name="adj" fmla="val 11111"/>
            </a:avLst>
          </a:prstGeom>
          <a:solidFill>
            <a:srgbClr val="EAF9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0"/>
            <a:r>
              <a:rPr lang="ja-JP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継続的な改善と価値創造を確実にする目標は何か？</a:t>
            </a:r>
          </a:p>
        </p:txBody>
      </p:sp>
      <p:sp>
        <p:nvSpPr>
          <p:cNvPr id="5" name="Rounded Rectangle 23">
            <a:extLst>
              <a:ext uri="{FF2B5EF4-FFF2-40B4-BE49-F238E27FC236}">
                <a16:creationId xmlns:a16="http://schemas.microsoft.com/office/drawing/2014/main" id="{834AABE9-E840-AB93-2D89-12F191C0B88F}"/>
              </a:ext>
            </a:extLst>
          </p:cNvPr>
          <p:cNvSpPr/>
          <p:nvPr/>
        </p:nvSpPr>
        <p:spPr>
          <a:xfrm>
            <a:off x="10351363" y="4705601"/>
            <a:ext cx="1591400" cy="612141"/>
          </a:xfrm>
          <a:prstGeom prst="roundRect">
            <a:avLst>
              <a:gd name="adj" fmla="val 11111"/>
            </a:avLst>
          </a:prstGeom>
          <a:solidFill>
            <a:srgbClr val="E6F0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0"/>
            <a:r>
              <a:rPr lang="ja-JP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優先すべき業務目標はどれか？</a:t>
            </a:r>
          </a:p>
        </p:txBody>
      </p:sp>
      <p:sp>
        <p:nvSpPr>
          <p:cNvPr id="6" name="Rounded Rectangle 24">
            <a:extLst>
              <a:ext uri="{FF2B5EF4-FFF2-40B4-BE49-F238E27FC236}">
                <a16:creationId xmlns:a16="http://schemas.microsoft.com/office/drawing/2014/main" id="{6F6BE997-9403-C241-6F88-0FC0AB50DDF8}"/>
              </a:ext>
            </a:extLst>
          </p:cNvPr>
          <p:cNvSpPr/>
          <p:nvPr/>
        </p:nvSpPr>
        <p:spPr>
          <a:xfrm>
            <a:off x="8252222" y="196447"/>
            <a:ext cx="1655258" cy="655499"/>
          </a:xfrm>
          <a:prstGeom prst="roundRect">
            <a:avLst>
              <a:gd name="adj" fmla="val 11111"/>
            </a:avLst>
          </a:prstGeom>
          <a:solidFill>
            <a:srgbClr val="E7F4E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ja-JP" sz="14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株主に価値を示す財務目標は何か？</a:t>
            </a:r>
          </a:p>
        </p:txBody>
      </p:sp>
    </p:spTree>
    <p:extLst>
      <p:ext uri="{BB962C8B-B14F-4D97-AF65-F5344CB8AC3E}">
        <p14:creationId xmlns:p14="http://schemas.microsoft.com/office/powerpoint/2010/main" val="38514213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BC736FB-ECB3-6947-8A3E-2AC7672BA4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7060750"/>
              </p:ext>
            </p:extLst>
          </p:nvPr>
        </p:nvGraphicFramePr>
        <p:xfrm>
          <a:off x="787790" y="1050352"/>
          <a:ext cx="10433585" cy="24683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433585">
                  <a:extLst>
                    <a:ext uri="{9D8B030D-6E8A-4147-A177-3AD203B41FA5}">
                      <a16:colId xmlns:a16="http://schemas.microsoft.com/office/drawing/2014/main" val="2161760999"/>
                    </a:ext>
                  </a:extLst>
                </a:gridCol>
              </a:tblGrid>
              <a:tr h="2468352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1600" b="1" baseline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免責条項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1200" b="0" baseline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1400" b="0" baseline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Smartsheet がこの Web サイトに掲載している記事、テンプレート、または情報などは、あくまで参考としてご利用ください。Smartsheet は、情報の最新性および正確性の確保に努めますが、本 Web サイトまたは本 Web サイトに含まれる情報、記事、テンプレート、あるいは関連グラフィックに関する完全性、正確性、信頼性、適合性、または利用可能性について、明示または黙示のいかなる表明または保証も行いません。かかる情報に依拠して生じたいかなる結果についても Smartsheet は一切責任を負いませんので、各自の責任と判断のもとにご利用ください。</a:t>
                      </a:r>
                    </a:p>
                  </a:txBody>
                  <a:tcPr marL="228600" marR="73025" marT="0" marB="0" anchor="ctr">
                    <a:lnL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4880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93236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15373</TotalTime>
  <Words>584</Words>
  <Application>Microsoft Office PowerPoint</Application>
  <PresentationFormat>Widescreen</PresentationFormat>
  <Paragraphs>67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Aptos</vt:lpstr>
      <vt:lpstr>Aptos Display</vt:lpstr>
      <vt:lpstr>Arial</vt:lpstr>
      <vt:lpstr>Calibri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Alexandra Ragazhinskaya</dc:creator>
  <cp:lastModifiedBy>Ricky Nan</cp:lastModifiedBy>
  <cp:revision>324</cp:revision>
  <cp:lastPrinted>2024-02-20T23:48:17Z</cp:lastPrinted>
  <dcterms:created xsi:type="dcterms:W3CDTF">2021-07-07T23:54:57Z</dcterms:created>
  <dcterms:modified xsi:type="dcterms:W3CDTF">2024-09-13T15:46:35Z</dcterms:modified>
</cp:coreProperties>
</file>